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29"/>
  </p:notesMasterIdLst>
  <p:sldIdLst>
    <p:sldId id="898" r:id="rId2"/>
    <p:sldId id="918" r:id="rId3"/>
    <p:sldId id="1016" r:id="rId4"/>
    <p:sldId id="924" r:id="rId5"/>
    <p:sldId id="1017" r:id="rId6"/>
    <p:sldId id="1231" r:id="rId7"/>
    <p:sldId id="1018" r:id="rId8"/>
    <p:sldId id="982" r:id="rId9"/>
    <p:sldId id="1020" r:id="rId10"/>
    <p:sldId id="995" r:id="rId11"/>
    <p:sldId id="996" r:id="rId12"/>
    <p:sldId id="998" r:id="rId13"/>
    <p:sldId id="999" r:id="rId14"/>
    <p:sldId id="926" r:id="rId15"/>
    <p:sldId id="936" r:id="rId16"/>
    <p:sldId id="933" r:id="rId17"/>
    <p:sldId id="935" r:id="rId18"/>
    <p:sldId id="1014" r:id="rId19"/>
    <p:sldId id="1234" r:id="rId20"/>
    <p:sldId id="1034" r:id="rId21"/>
    <p:sldId id="1028" r:id="rId22"/>
    <p:sldId id="1035" r:id="rId23"/>
    <p:sldId id="1029" r:id="rId24"/>
    <p:sldId id="1227" r:id="rId25"/>
    <p:sldId id="1228" r:id="rId26"/>
    <p:sldId id="1235" r:id="rId27"/>
    <p:sldId id="92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02" userDrawn="1">
          <p15:clr>
            <a:srgbClr val="A4A3A4"/>
          </p15:clr>
        </p15:guide>
        <p15:guide id="3" pos="14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8B7"/>
    <a:srgbClr val="FFFFFF"/>
    <a:srgbClr val="184799"/>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autoAdjust="0"/>
    <p:restoredTop sz="77071" autoAdjust="0"/>
  </p:normalViewPr>
  <p:slideViewPr>
    <p:cSldViewPr snapToGrid="0" showGuides="1">
      <p:cViewPr varScale="1">
        <p:scale>
          <a:sx n="166" d="100"/>
          <a:sy n="166" d="100"/>
        </p:scale>
        <p:origin x="2848" y="184"/>
      </p:cViewPr>
      <p:guideLst>
        <p:guide orient="horz" pos="1911"/>
        <p:guide pos="302"/>
        <p:guide pos="1481"/>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200" dirty="0"/>
              <a:t>显然，迄今为止，大语言模型已经解决了许多</a:t>
            </a:r>
            <a:r>
              <a:rPr lang="en-US" sz="3200" dirty="0"/>
              <a:t>NLP</a:t>
            </a:r>
            <a:r>
              <a:rPr lang="zh-CN" altLang="en-US" sz="3200" dirty="0"/>
              <a:t>中的难点和痛点，从而取得了颠覆性的进展。那么，为什么</a:t>
            </a:r>
            <a:r>
              <a:rPr lang="en-US" sz="3200" dirty="0"/>
              <a:t>NLP</a:t>
            </a:r>
            <a:r>
              <a:rPr lang="zh-CN" altLang="en-US" sz="3200" dirty="0"/>
              <a:t>任务如此困难呢？到底难在哪里？</a:t>
            </a:r>
          </a:p>
          <a:p>
            <a:endParaRPr lang="zh-CN" altLang="en-US" sz="3200" dirty="0"/>
          </a:p>
          <a:p>
            <a:r>
              <a:rPr lang="zh-CN" altLang="en-US" sz="3200" b="1" dirty="0"/>
              <a:t>歧义性是</a:t>
            </a:r>
            <a:r>
              <a:rPr lang="en-US" sz="3200" b="1" dirty="0"/>
              <a:t>NLP</a:t>
            </a:r>
            <a:r>
              <a:rPr lang="zh-CN" altLang="en-US" sz="3200" b="1" dirty="0"/>
              <a:t>难度的根源！</a:t>
            </a:r>
            <a:endParaRPr lang="zh-CN" altLang="en-US" sz="3200" dirty="0"/>
          </a:p>
          <a:p>
            <a:endParaRPr lang="zh-CN" altLang="en-US" sz="3200" dirty="0"/>
          </a:p>
          <a:p>
            <a:r>
              <a:rPr lang="zh-CN" altLang="en-US" sz="3200" dirty="0"/>
              <a:t>例如：</a:t>
            </a:r>
          </a:p>
          <a:p>
            <a:r>
              <a:rPr lang="en-US" altLang="zh-CN" sz="3200" dirty="0"/>
              <a:t>• </a:t>
            </a:r>
            <a:r>
              <a:rPr lang="en-US" sz="3200" i="1" dirty="0"/>
              <a:t>A man saw a boy with a telescope.</a:t>
            </a:r>
            <a:r>
              <a:rPr lang="zh-CN" altLang="en-US" sz="3200" i="1" dirty="0"/>
              <a:t> （</a:t>
            </a:r>
            <a:r>
              <a:rPr lang="zh-CN" altLang="en-US" sz="3200" dirty="0"/>
              <a:t>谁拿着望远镜？）</a:t>
            </a:r>
          </a:p>
          <a:p>
            <a:r>
              <a:rPr lang="en-US" altLang="zh-CN" sz="3200" dirty="0"/>
              <a:t>• </a:t>
            </a:r>
            <a:r>
              <a:rPr lang="en-US" sz="3200" i="1" dirty="0"/>
              <a:t>He has quit smoking.</a:t>
            </a:r>
            <a:r>
              <a:rPr lang="en-US" sz="3200" dirty="0"/>
              <a:t> </a:t>
            </a:r>
            <a:r>
              <a:rPr lang="zh-CN" altLang="en-US" sz="3200" dirty="0"/>
              <a:t>（这句话意味着他曾经吸过烟。）</a:t>
            </a:r>
          </a:p>
          <a:p>
            <a:endParaRPr lang="zh-CN" altLang="en-US" sz="3200" dirty="0"/>
          </a:p>
          <a:p>
            <a:r>
              <a:rPr lang="zh-CN" altLang="en-US" sz="3200" b="1" dirty="0"/>
              <a:t>“</a:t>
            </a:r>
            <a:r>
              <a:rPr lang="en-US" sz="3200" b="1" dirty="0"/>
              <a:t>Mighty Dragon”</a:t>
            </a:r>
            <a:r>
              <a:rPr lang="zh-CN" altLang="en-US" sz="3200" b="1" dirty="0"/>
              <a:t>是什么意思呢？可能有多种解释。</a:t>
            </a:r>
            <a:endParaRPr lang="zh-CN" alt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ea typeface="+mn-ea"/>
              <a:cs typeface="+mn-cs"/>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2188473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老师们在罢工，罢工这件事让学生空闲下来。老师打闲散的小朋友。</a:t>
            </a:r>
            <a:endParaRPr lang="en-US" altLang="zh-CN" dirty="0"/>
          </a:p>
          <a:p>
            <a:endParaRPr lang="en-US" altLang="zh-CN" dirty="0"/>
          </a:p>
          <a:p>
            <a:pPr algn="l"/>
            <a:r>
              <a:rPr lang="en-US" altLang="zh-CN" b="0" i="0" dirty="0">
                <a:effectLst/>
                <a:latin typeface="Arial" panose="020B0604020202020204" pitchFamily="34" charset="0"/>
              </a:rPr>
              <a:t>Hot</a:t>
            </a:r>
            <a:r>
              <a:rPr lang="zh-CN" altLang="en-US" b="0" i="0" dirty="0">
                <a:effectLst/>
                <a:latin typeface="Arial" panose="020B0604020202020204" pitchFamily="34" charset="0"/>
              </a:rPr>
              <a:t> 指的是辣还是烫。</a:t>
            </a:r>
            <a:endParaRPr lang="en-US" altLang="zh-CN"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Old</a:t>
            </a:r>
            <a:r>
              <a:rPr lang="zh-CN" altLang="en-US" dirty="0"/>
              <a:t> 修饰</a:t>
            </a:r>
            <a:r>
              <a:rPr lang="en-US" altLang="zh-CN" dirty="0"/>
              <a:t>men</a:t>
            </a:r>
            <a:r>
              <a:rPr lang="zh-CN" altLang="en-US" dirty="0"/>
              <a:t>还是</a:t>
            </a:r>
            <a:r>
              <a:rPr lang="en-US" altLang="zh-CN" dirty="0"/>
              <a:t>men</a:t>
            </a:r>
            <a:r>
              <a:rPr lang="zh-CN" altLang="en-US" dirty="0"/>
              <a:t>加上</a:t>
            </a:r>
            <a:r>
              <a:rPr lang="en-US" altLang="zh-CN" dirty="0"/>
              <a:t>women</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algn="l" rtl="0"/>
            <a:r>
              <a:rPr lang="zh-CN" altLang="en-US" b="0" i="0" dirty="0">
                <a:solidFill>
                  <a:srgbClr val="000000"/>
                </a:solidFill>
                <a:effectLst/>
                <a:latin typeface="Arial" panose="020B0604020202020204" pitchFamily="34" charset="0"/>
              </a:rPr>
              <a:t>到底是男主哭了还是女主哭了。</a:t>
            </a:r>
            <a:endParaRPr lang="en-US" altLang="zh-CN" b="0" i="0" dirty="0">
              <a:solidFill>
                <a:srgbClr val="000000"/>
              </a:solidFill>
              <a:effectLst/>
              <a:latin typeface="Arial" panose="020B0604020202020204" pitchFamily="34" charset="0"/>
            </a:endParaRPr>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foot doctors (</a:t>
            </a:r>
            <a:r>
              <a:rPr lang="zh-CN" altLang="en-US" b="0" i="0" dirty="0">
                <a:solidFill>
                  <a:srgbClr val="202124"/>
                </a:solidFill>
                <a:effectLst/>
                <a:latin typeface="Roboto" panose="02000000000000000000" pitchFamily="2" charset="0"/>
              </a:rPr>
              <a:t>足科医生</a:t>
            </a:r>
            <a:r>
              <a:rPr lang="en-US" altLang="zh-CN" dirty="0"/>
              <a:t>)</a:t>
            </a:r>
            <a:r>
              <a:rPr lang="zh-CN" altLang="en-US" dirty="0"/>
              <a:t>或者是</a:t>
            </a:r>
            <a:r>
              <a:rPr lang="en-US" altLang="zh-CN" dirty="0"/>
              <a:t>6</a:t>
            </a:r>
            <a:r>
              <a:rPr lang="zh-CN" altLang="en-US" dirty="0"/>
              <a:t>尺高的医生。</a:t>
            </a:r>
            <a:endParaRPr lang="en-US" altLang="zh-CN" dirty="0"/>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中文的歧义的就更多了，这里举</a:t>
            </a:r>
            <a:r>
              <a:rPr lang="en-US" altLang="zh-CN" dirty="0"/>
              <a:t>3</a:t>
            </a:r>
            <a:r>
              <a:rPr lang="zh-CN" altLang="en-US" dirty="0"/>
              <a:t>个例子。</a:t>
            </a:r>
          </a:p>
          <a:p>
            <a:pPr algn="l" rtl="0"/>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721580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推理上可能产生的逻辑错误</a:t>
            </a:r>
            <a:r>
              <a:rPr lang="zh-CN" altLang="en-US" dirty="0"/>
              <a:t>。</a:t>
            </a:r>
            <a:endParaRPr lang="en-US" altLang="zh-CN" dirty="0"/>
          </a:p>
          <a:p>
            <a:endParaRPr lang="en-US" dirty="0"/>
          </a:p>
          <a:p>
            <a:r>
              <a:rPr lang="zh-CN" altLang="en-US" dirty="0"/>
              <a:t>一枚 </a:t>
            </a:r>
            <a:r>
              <a:rPr lang="en-US" dirty="0"/>
              <a:t>dime</a:t>
            </a:r>
            <a:r>
              <a:rPr lang="zh-CN" altLang="en-US" dirty="0"/>
              <a:t> （十美分）</a:t>
            </a:r>
            <a:r>
              <a:rPr lang="en-US" dirty="0"/>
              <a:t> </a:t>
            </a:r>
            <a:r>
              <a:rPr lang="zh-CN" altLang="en-US" dirty="0"/>
              <a:t>比一枚 </a:t>
            </a:r>
            <a:r>
              <a:rPr lang="en-US" dirty="0"/>
              <a:t>nickel </a:t>
            </a:r>
            <a:r>
              <a:rPr lang="zh-CN" altLang="en-US" dirty="0"/>
              <a:t>（五美分）好。一枚 </a:t>
            </a:r>
            <a:r>
              <a:rPr lang="en-US" dirty="0"/>
              <a:t>nickel </a:t>
            </a:r>
            <a:r>
              <a:rPr lang="zh-CN" altLang="en-US" dirty="0"/>
              <a:t>比一枚 </a:t>
            </a:r>
            <a:r>
              <a:rPr lang="en-US" dirty="0"/>
              <a:t>penny</a:t>
            </a:r>
            <a:r>
              <a:rPr lang="zh-CN" altLang="en-US" dirty="0"/>
              <a:t>（一美分）</a:t>
            </a:r>
            <a:r>
              <a:rPr lang="en-US" dirty="0"/>
              <a:t> </a:t>
            </a:r>
            <a:r>
              <a:rPr lang="zh-CN" altLang="en-US" dirty="0"/>
              <a:t>好。因此，一枚 </a:t>
            </a:r>
            <a:r>
              <a:rPr lang="en-US" dirty="0"/>
              <a:t>dime </a:t>
            </a:r>
            <a:r>
              <a:rPr lang="zh-CN" altLang="en-US" dirty="0"/>
              <a:t>比一枚 </a:t>
            </a:r>
            <a:r>
              <a:rPr lang="en-US" dirty="0"/>
              <a:t>penny </a:t>
            </a:r>
            <a:r>
              <a:rPr lang="zh-CN" altLang="en-US" dirty="0"/>
              <a:t>好</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一分比什么都没有好，没有什么比世界和平更好。因此，一分比世界和平好。</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2816627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书写形式会造成很多困难</a:t>
            </a:r>
            <a:r>
              <a:rPr lang="zh-CN" altLang="en-US" dirty="0"/>
              <a:t>。</a:t>
            </a:r>
            <a:endParaRPr lang="en-US" altLang="zh-CN" dirty="0"/>
          </a:p>
          <a:p>
            <a:endParaRPr lang="en-US" dirty="0"/>
          </a:p>
          <a:p>
            <a:r>
              <a:rPr lang="zh-CN" altLang="en-US" dirty="0"/>
              <a:t>非正式的英文（</a:t>
            </a:r>
            <a:r>
              <a:rPr lang="en-US" altLang="zh-CN" dirty="0"/>
              <a:t>tweets</a:t>
            </a:r>
            <a:r>
              <a:rPr lang="zh-CN" altLang="en-US" dirty="0"/>
              <a:t>）。</a:t>
            </a:r>
            <a:endParaRPr lang="en-US" altLang="zh-CN" dirty="0"/>
          </a:p>
          <a:p>
            <a:endParaRPr lang="en-US" dirty="0"/>
          </a:p>
          <a:p>
            <a:r>
              <a:rPr lang="zh-CN" altLang="en-US" dirty="0"/>
              <a:t>分词的困难，</a:t>
            </a:r>
            <a:r>
              <a:rPr lang="en-US" altLang="zh-CN" dirty="0"/>
              <a:t>-</a:t>
            </a:r>
            <a:r>
              <a:rPr lang="zh-CN" altLang="en-US" dirty="0"/>
              <a:t> 或者空格。</a:t>
            </a:r>
            <a:endParaRPr lang="en-US" altLang="zh-CN" dirty="0"/>
          </a:p>
          <a:p>
            <a:endParaRPr lang="en-US" dirty="0"/>
          </a:p>
          <a:p>
            <a:r>
              <a:rPr lang="en-US" dirty="0" err="1"/>
              <a:t>俚语</a:t>
            </a:r>
            <a:r>
              <a:rPr lang="zh-CN" altLang="en-US" dirty="0"/>
              <a:t>：</a:t>
            </a:r>
            <a:endParaRPr lang="en-US" dirty="0"/>
          </a:p>
          <a:p>
            <a:r>
              <a:rPr lang="en-US" dirty="0"/>
              <a:t>• </a:t>
            </a:r>
            <a:r>
              <a:rPr lang="en-US" b="1" dirty="0"/>
              <a:t>dark horse</a:t>
            </a:r>
            <a:r>
              <a:rPr lang="en-US" dirty="0"/>
              <a:t> - </a:t>
            </a:r>
            <a:r>
              <a:rPr lang="zh-CN" altLang="en-US" dirty="0"/>
              <a:t>黑马</a:t>
            </a:r>
            <a:endParaRPr lang="en-US" altLang="zh-CN" dirty="0"/>
          </a:p>
          <a:p>
            <a:r>
              <a:rPr lang="en-US" altLang="zh-CN" dirty="0"/>
              <a:t>• </a:t>
            </a:r>
            <a:r>
              <a:rPr lang="en-US" b="1" dirty="0"/>
              <a:t>lose face</a:t>
            </a:r>
            <a:r>
              <a:rPr lang="en-US" dirty="0"/>
              <a:t> - </a:t>
            </a:r>
            <a:r>
              <a:rPr lang="zh-CN" altLang="en-US" dirty="0"/>
              <a:t>丢面子</a:t>
            </a:r>
          </a:p>
          <a:p>
            <a:r>
              <a:rPr lang="en-US" altLang="zh-CN" dirty="0"/>
              <a:t>• </a:t>
            </a:r>
            <a:r>
              <a:rPr lang="en-US" b="1" dirty="0"/>
              <a:t>break a leg</a:t>
            </a:r>
            <a:r>
              <a:rPr lang="en-US" dirty="0"/>
              <a:t> - </a:t>
            </a:r>
            <a:r>
              <a:rPr lang="zh-CN" altLang="en-US" dirty="0"/>
              <a:t>祝好运（常用于表演前的祝福）</a:t>
            </a:r>
          </a:p>
          <a:p>
            <a:r>
              <a:rPr lang="en-US" altLang="zh-CN" dirty="0"/>
              <a:t>• </a:t>
            </a:r>
            <a:r>
              <a:rPr lang="en-US" b="1" dirty="0"/>
              <a:t>bite the bullet</a:t>
            </a:r>
            <a:r>
              <a:rPr lang="en-US" dirty="0"/>
              <a:t> - </a:t>
            </a:r>
            <a:r>
              <a:rPr lang="zh-CN" altLang="en-US" dirty="0"/>
              <a:t>咬紧牙关</a:t>
            </a:r>
            <a:endParaRPr lang="en-US" altLang="zh-CN" dirty="0"/>
          </a:p>
          <a:p>
            <a:endParaRPr lang="en-US" altLang="zh-CN" dirty="0"/>
          </a:p>
          <a:p>
            <a:r>
              <a:rPr lang="zh-CN" altLang="en-US" dirty="0"/>
              <a:t>新词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难处理的实体名称</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13</a:t>
            </a:fld>
            <a:endParaRPr lang="zh-CN" altLang="en-US"/>
          </a:p>
        </p:txBody>
      </p:sp>
    </p:spTree>
    <p:extLst>
      <p:ext uri="{BB962C8B-B14F-4D97-AF65-F5344CB8AC3E}">
        <p14:creationId xmlns:p14="http://schemas.microsoft.com/office/powerpoint/2010/main" val="328036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针对这些难点</a:t>
            </a:r>
            <a:r>
              <a:rPr lang="zh-CN" altLang="en-US" dirty="0"/>
              <a:t>，</a:t>
            </a:r>
            <a:r>
              <a:rPr lang="en-US" altLang="zh-CN" dirty="0"/>
              <a:t>NLP </a:t>
            </a:r>
            <a:r>
              <a:rPr lang="zh-CN" altLang="en-US" dirty="0"/>
              <a:t>领域一直是比较活跃的，有大量的研究人员从事</a:t>
            </a:r>
            <a:r>
              <a:rPr lang="en-US" altLang="zh-CN" dirty="0"/>
              <a:t> NLP </a:t>
            </a:r>
            <a:r>
              <a:rPr lang="zh-CN" altLang="en-US" dirty="0"/>
              <a:t>的研究，这里列举一些</a:t>
            </a:r>
            <a:r>
              <a:rPr lang="en-US" altLang="zh-CN" dirty="0"/>
              <a:t> NLP </a:t>
            </a:r>
            <a:r>
              <a:rPr lang="zh-CN" altLang="en-US" dirty="0"/>
              <a:t>相关的会议和学者。</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2639088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课堂点名：</a:t>
            </a:r>
            <a:endParaRPr lang="en-US" altLang="zh-CN" dirty="0"/>
          </a:p>
          <a:p>
            <a:pPr marL="228600" indent="-228600">
              <a:buAutoNum type="arabicPeriod"/>
            </a:pPr>
            <a:r>
              <a:rPr lang="zh-CN" altLang="en-US" dirty="0"/>
              <a:t>课堂测试和课后习题。</a:t>
            </a:r>
            <a:endParaRPr lang="en-US" altLang="zh-CN" dirty="0"/>
          </a:p>
          <a:p>
            <a:pPr marL="228600" indent="-228600">
              <a:buAutoNum type="arabicPeriod"/>
            </a:pPr>
            <a:r>
              <a:rPr lang="zh-CN" altLang="en-US" dirty="0"/>
              <a:t>四个课程大作业（编程），</a:t>
            </a:r>
            <a:endParaRPr lang="en-US" altLang="zh-CN" dirty="0"/>
          </a:p>
          <a:p>
            <a:pPr marL="228600" indent="-228600">
              <a:buAutoNum type="arabicPeriod"/>
            </a:pPr>
            <a:r>
              <a:rPr lang="zh-CN" altLang="en-US" dirty="0"/>
              <a:t>实践项目，最后的课程大作业，也就是</a:t>
            </a:r>
            <a:r>
              <a:rPr lang="en-US" altLang="zh-CN" dirty="0"/>
              <a:t>45%</a:t>
            </a:r>
            <a:r>
              <a:rPr lang="zh-CN" altLang="en-US" dirty="0"/>
              <a:t>，包括项目报告、项目代码、和 </a:t>
            </a:r>
            <a:r>
              <a:rPr lang="en-US" altLang="zh-CN" dirty="0"/>
              <a:t>presentation</a:t>
            </a:r>
            <a:r>
              <a:rPr lang="zh-CN" altLang="en-US" dirty="0"/>
              <a:t>。</a:t>
            </a:r>
            <a:endParaRPr lang="en-US" altLang="zh-CN" dirty="0"/>
          </a:p>
          <a:p>
            <a:endParaRPr lang="en-US" altLang="zh-CN" dirty="0"/>
          </a:p>
          <a:p>
            <a:r>
              <a:rPr lang="zh-CN" altLang="en-US" dirty="0"/>
              <a:t>不能直接用大模型。</a:t>
            </a:r>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4237269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参考书列出来</a:t>
            </a:r>
            <a:r>
              <a:rPr lang="zh-CN" altLang="en-US" dirty="0"/>
              <a:t>。</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16</a:t>
            </a:fld>
            <a:endParaRPr lang="zh-CN" altLang="en-US"/>
          </a:p>
        </p:txBody>
      </p:sp>
    </p:spTree>
    <p:extLst>
      <p:ext uri="{BB962C8B-B14F-4D97-AF65-F5344CB8AC3E}">
        <p14:creationId xmlns:p14="http://schemas.microsoft.com/office/powerpoint/2010/main" val="2473650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这是目前比较优秀的</a:t>
            </a:r>
            <a:r>
              <a:rPr lang="en-US" dirty="0"/>
              <a:t>NLP</a:t>
            </a:r>
            <a:r>
              <a:rPr lang="zh-CN" altLang="en-US" dirty="0"/>
              <a:t>课程资源：斯坦福的</a:t>
            </a:r>
            <a:r>
              <a:rPr lang="en-US" altLang="zh-CN" dirty="0"/>
              <a:t>224</a:t>
            </a:r>
            <a:r>
              <a:rPr lang="en-US" dirty="0"/>
              <a:t>N、</a:t>
            </a:r>
            <a:r>
              <a:rPr lang="en-US" altLang="zh-CN" dirty="0"/>
              <a:t>CMU</a:t>
            </a:r>
            <a:r>
              <a:rPr lang="zh-CN" altLang="en-US" dirty="0"/>
              <a:t>的</a:t>
            </a:r>
            <a:r>
              <a:rPr lang="en-US" altLang="zh-CN" dirty="0"/>
              <a:t>711</a:t>
            </a:r>
            <a:r>
              <a:rPr lang="zh-CN" altLang="en-US" dirty="0"/>
              <a:t>（适合研究生阶段学习）、</a:t>
            </a:r>
            <a:r>
              <a:rPr lang="en-US" altLang="zh-CN" dirty="0"/>
              <a:t>UMass</a:t>
            </a:r>
            <a:r>
              <a:rPr lang="zh-CN" altLang="en-US" dirty="0"/>
              <a:t>的</a:t>
            </a:r>
            <a:r>
              <a:rPr lang="en-US" altLang="zh-CN" dirty="0"/>
              <a:t>685</a:t>
            </a:r>
            <a:r>
              <a:rPr lang="zh-CN" altLang="en-US" dirty="0"/>
              <a:t>课程以及陈丹奇教授的课程。学有余力的同学可以参考并学习这些资料，以进一步加深对</a:t>
            </a:r>
            <a:r>
              <a:rPr lang="en-US" dirty="0"/>
              <a:t>NLP</a:t>
            </a:r>
            <a:r>
              <a:rPr lang="zh-CN" altLang="en-US" dirty="0"/>
              <a:t>的理解。</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17</a:t>
            </a:fld>
            <a:endParaRPr lang="zh-CN" altLang="en-US"/>
          </a:p>
        </p:txBody>
      </p:sp>
    </p:spTree>
    <p:extLst>
      <p:ext uri="{BB962C8B-B14F-4D97-AF65-F5344CB8AC3E}">
        <p14:creationId xmlns:p14="http://schemas.microsoft.com/office/powerpoint/2010/main" val="1761641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我们院里提供了GPU资源的申请服务</a:t>
            </a:r>
            <a:r>
              <a:rPr lang="zh-CN" altLang="en-US" dirty="0"/>
              <a:t>，如果有</a:t>
            </a:r>
            <a:r>
              <a:rPr lang="en-US" altLang="zh-CN" dirty="0"/>
              <a:t> GPU </a:t>
            </a:r>
            <a:r>
              <a:rPr lang="zh-CN" altLang="en-US" dirty="0"/>
              <a:t>资源的需求可以去申请。</a:t>
            </a: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1883523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19</a:t>
            </a:fld>
            <a:endParaRPr lang="zh-CN" altLang="en-US"/>
          </a:p>
        </p:txBody>
      </p:sp>
    </p:spTree>
    <p:extLst>
      <p:ext uri="{BB962C8B-B14F-4D97-AF65-F5344CB8AC3E}">
        <p14:creationId xmlns:p14="http://schemas.microsoft.com/office/powerpoint/2010/main" val="3389747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400" dirty="0"/>
              <a:t>我们的第一次课，会先花点时间了解这门课的课程逻辑。然后介绍一些基本工具以及</a:t>
            </a:r>
            <a:r>
              <a:rPr lang="en-US" altLang="zh-CN" sz="2400" dirty="0"/>
              <a:t>NLP</a:t>
            </a:r>
            <a:r>
              <a:rPr lang="zh-CN" altLang="en-US" sz="2400" dirty="0"/>
              <a:t>的工具包，以便更好的感受</a:t>
            </a:r>
            <a:r>
              <a:rPr lang="en-US" altLang="zh-CN" sz="2400" dirty="0"/>
              <a:t>NLP</a:t>
            </a:r>
            <a:r>
              <a:rPr lang="zh-CN" altLang="en-US" sz="2400" dirty="0"/>
              <a:t>的知识内容。最后，我们会讲解文本预处理的一些技术和方法，</a:t>
            </a:r>
            <a:r>
              <a:rPr lang="en-US" altLang="zh-CN" sz="2400" dirty="0"/>
              <a:t>Regular</a:t>
            </a:r>
            <a:r>
              <a:rPr lang="zh-CN" altLang="en-US" sz="2400" dirty="0"/>
              <a:t> </a:t>
            </a:r>
            <a:r>
              <a:rPr lang="en-US" altLang="zh-CN" sz="2400" dirty="0"/>
              <a:t>expression</a:t>
            </a:r>
            <a:r>
              <a:rPr lang="zh-CN" altLang="en-US" sz="2400" dirty="0"/>
              <a:t>，</a:t>
            </a:r>
            <a:r>
              <a:rPr lang="en-US" altLang="zh-CN" sz="2400" dirty="0"/>
              <a:t>tokenization</a:t>
            </a:r>
            <a:r>
              <a:rPr lang="zh-CN" altLang="en-US" sz="2400" dirty="0"/>
              <a:t>，以及</a:t>
            </a:r>
            <a:r>
              <a:rPr lang="en-US" altLang="zh-CN" sz="2400" dirty="0"/>
              <a:t>minimum</a:t>
            </a:r>
            <a:r>
              <a:rPr lang="zh-CN" altLang="en-US" sz="2400" dirty="0"/>
              <a:t> </a:t>
            </a:r>
            <a:r>
              <a:rPr lang="en-US" altLang="zh-CN" sz="2400" dirty="0"/>
              <a:t>edit</a:t>
            </a:r>
            <a:r>
              <a:rPr lang="zh-CN" altLang="en-US" sz="2400" dirty="0"/>
              <a:t> </a:t>
            </a:r>
            <a:r>
              <a:rPr lang="en-US" altLang="zh-CN" sz="2400" dirty="0"/>
              <a:t>distance</a:t>
            </a:r>
            <a:r>
              <a:rPr lang="zh-CN" altLang="en-US" sz="2400" dirty="0"/>
              <a:t>。</a:t>
            </a:r>
            <a:endParaRPr lang="en-US" altLang="zh-CN" sz="2400" dirty="0"/>
          </a:p>
          <a:p>
            <a:endParaRPr lang="en-US" altLang="zh-CN" sz="2400" dirty="0"/>
          </a:p>
          <a:p>
            <a:r>
              <a:rPr lang="zh-CN" altLang="en-US" sz="2400" dirty="0"/>
              <a:t>这是我的个人信息，邮件地址、个人网站和</a:t>
            </a:r>
            <a:r>
              <a:rPr lang="en-US" altLang="zh-CN" sz="2400" dirty="0"/>
              <a:t>office hours</a:t>
            </a:r>
            <a:r>
              <a:rPr lang="zh-CN" altLang="en-US" sz="2400" dirty="0"/>
              <a:t>，欢迎大家随时联系。</a:t>
            </a:r>
            <a:endParaRPr lang="en-US" altLang="zh-CN" sz="2400" dirty="0"/>
          </a:p>
          <a:p>
            <a:endParaRPr lang="en-US" altLang="zh-CN" sz="2400" dirty="0"/>
          </a:p>
          <a:p>
            <a:r>
              <a:rPr lang="zh-CN" altLang="en-US" sz="2400" dirty="0"/>
              <a:t>我的办公室在计算中心</a:t>
            </a:r>
            <a:r>
              <a:rPr lang="en-US" altLang="zh-CN" sz="2400" dirty="0"/>
              <a:t>-</a:t>
            </a:r>
            <a:r>
              <a:rPr lang="zh-CN" altLang="en-US" sz="2400" dirty="0"/>
              <a:t>南</a:t>
            </a:r>
            <a:r>
              <a:rPr lang="en-US" altLang="zh-CN" sz="2400" dirty="0"/>
              <a:t>401</a:t>
            </a:r>
            <a:r>
              <a:rPr lang="zh-CN" altLang="en-US" sz="2400" dirty="0"/>
              <a:t>，答疑时间安排在周三上午，如果有需要，可以跟我约时间。</a:t>
            </a:r>
            <a:endParaRPr lang="en-US" altLang="zh-CN" sz="2400" dirty="0"/>
          </a:p>
          <a:p>
            <a:endParaRPr lang="en-US" altLang="zh-CN" sz="2400" dirty="0"/>
          </a:p>
          <a:p>
            <a:r>
              <a:rPr lang="zh-CN" altLang="en-US" sz="2400" dirty="0"/>
              <a:t>简单说我的个人研究方向，我的研究主要涉及</a:t>
            </a:r>
            <a:r>
              <a:rPr lang="zh-CN" altLang="en-US" sz="3600" dirty="0"/>
              <a:t>图上的机器学习与优化、同时也包括文本挖掘、扩散模型以及大语言模型中的上下文学习。</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a:t>
            </a:fld>
            <a:endParaRPr lang="zh-CN" altLang="en-US"/>
          </a:p>
        </p:txBody>
      </p:sp>
    </p:spTree>
    <p:extLst>
      <p:ext uri="{BB962C8B-B14F-4D97-AF65-F5344CB8AC3E}">
        <p14:creationId xmlns:p14="http://schemas.microsoft.com/office/powerpoint/2010/main" val="3614451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20</a:t>
            </a:fld>
            <a:endParaRPr lang="zh-CN" altLang="en-US"/>
          </a:p>
        </p:txBody>
      </p:sp>
    </p:spTree>
    <p:extLst>
      <p:ext uri="{BB962C8B-B14F-4D97-AF65-F5344CB8AC3E}">
        <p14:creationId xmlns:p14="http://schemas.microsoft.com/office/powerpoint/2010/main" val="29608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599245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22</a:t>
            </a:fld>
            <a:endParaRPr lang="zh-CN" altLang="en-US"/>
          </a:p>
        </p:txBody>
      </p:sp>
    </p:spTree>
    <p:extLst>
      <p:ext uri="{BB962C8B-B14F-4D97-AF65-F5344CB8AC3E}">
        <p14:creationId xmlns:p14="http://schemas.microsoft.com/office/powerpoint/2010/main" val="1581165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24</a:t>
            </a:fld>
            <a:endParaRPr lang="zh-CN" altLang="en-US"/>
          </a:p>
        </p:txBody>
      </p:sp>
    </p:spTree>
    <p:extLst>
      <p:ext uri="{BB962C8B-B14F-4D97-AF65-F5344CB8AC3E}">
        <p14:creationId xmlns:p14="http://schemas.microsoft.com/office/powerpoint/2010/main" val="3648633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例子中的输入包含了</a:t>
            </a:r>
            <a:r>
              <a:rPr lang="en-US" altLang="zh-CN" dirty="0"/>
              <a:t>3</a:t>
            </a:r>
            <a:r>
              <a:rPr lang="zh-CN" altLang="en-US" dirty="0"/>
              <a:t>个 </a:t>
            </a:r>
            <a:r>
              <a:rPr lang="en-US" dirty="0"/>
              <a:t>Unicode </a:t>
            </a:r>
            <a:r>
              <a:rPr lang="zh-CN" altLang="en-US" dirty="0"/>
              <a:t>字符（笑脸），这三个字符笑脸</a:t>
            </a:r>
            <a:r>
              <a:rPr lang="en-US" altLang="zh-CN" dirty="0"/>
              <a:t>happy</a:t>
            </a:r>
            <a:r>
              <a:rPr lang="zh-CN" altLang="en-US" dirty="0"/>
              <a:t> </a:t>
            </a:r>
            <a:r>
              <a:rPr lang="en-US" altLang="zh-CN" dirty="0"/>
              <a:t>face</a:t>
            </a:r>
            <a:r>
              <a:rPr lang="zh-CN" altLang="en-US" dirty="0"/>
              <a:t> 映射到了多个标记。输出可视化可能以非标准方式显示每个标记的字节。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25</a:t>
            </a:fld>
            <a:endParaRPr lang="zh-CN" altLang="en-US"/>
          </a:p>
        </p:txBody>
      </p:sp>
    </p:spTree>
    <p:extLst>
      <p:ext uri="{BB962C8B-B14F-4D97-AF65-F5344CB8AC3E}">
        <p14:creationId xmlns:p14="http://schemas.microsoft.com/office/powerpoint/2010/main" val="3770118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26</a:t>
            </a:fld>
            <a:endParaRPr lang="zh-CN" altLang="en-US"/>
          </a:p>
        </p:txBody>
      </p:sp>
    </p:spTree>
    <p:extLst>
      <p:ext uri="{BB962C8B-B14F-4D97-AF65-F5344CB8AC3E}">
        <p14:creationId xmlns:p14="http://schemas.microsoft.com/office/powerpoint/2010/main" val="200659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27</a:t>
            </a:fld>
            <a:endParaRPr lang="zh-CN" altLang="en-US"/>
          </a:p>
        </p:txBody>
      </p:sp>
    </p:spTree>
    <p:extLst>
      <p:ext uri="{BB962C8B-B14F-4D97-AF65-F5344CB8AC3E}">
        <p14:creationId xmlns:p14="http://schemas.microsoft.com/office/powerpoint/2010/main" val="315747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图灵测试，</a:t>
            </a:r>
            <a:r>
              <a:rPr lang="zh-CN" altLang="en-US" dirty="0"/>
              <a:t>一个思想实验，旨在测试机器是否能够表现出与人类等价或无法区分的智能。在测试过程中，谈话仅限于文本交流，比如通过计算机键盘和屏幕进行对话，这样结果不依赖于计算机将单词转换为语音的能力。</a:t>
            </a:r>
            <a:endParaRPr lang="en-US" altLang="zh-CN" dirty="0"/>
          </a:p>
          <a:p>
            <a:endParaRPr lang="en-US" altLang="zh-CN" dirty="0"/>
          </a:p>
          <a:p>
            <a:r>
              <a:rPr lang="zh-CN" altLang="en-US" b="1" dirty="0"/>
              <a:t>测试内容，</a:t>
            </a:r>
            <a:r>
              <a:rPr lang="zh-CN" altLang="en-US" dirty="0"/>
              <a:t>假设有一个人（代号</a:t>
            </a:r>
            <a:r>
              <a:rPr lang="en-US" dirty="0"/>
              <a:t>C），</a:t>
            </a:r>
            <a:r>
              <a:rPr lang="zh-CN" altLang="en-US" dirty="0"/>
              <a:t>他通过一种共同理解的语言，向两个看不见的对象提出问题。</a:t>
            </a:r>
            <a:r>
              <a:rPr lang="en-US" dirty="0"/>
              <a:t>C</a:t>
            </a:r>
            <a:r>
              <a:rPr lang="zh-CN" altLang="en-US" dirty="0"/>
              <a:t>的两个对话对象分别是一个正常思维的人（代号</a:t>
            </a:r>
            <a:r>
              <a:rPr lang="en-US" dirty="0"/>
              <a:t>B）</a:t>
            </a:r>
            <a:r>
              <a:rPr lang="zh-CN" altLang="en-US" dirty="0"/>
              <a:t>和一台机器（代号</a:t>
            </a:r>
            <a:r>
              <a:rPr lang="en-US" dirty="0"/>
              <a:t>A）。C</a:t>
            </a:r>
            <a:r>
              <a:rPr lang="zh-CN" altLang="en-US" dirty="0"/>
              <a:t>与</a:t>
            </a:r>
            <a:r>
              <a:rPr lang="en-US" dirty="0"/>
              <a:t>A、B</a:t>
            </a:r>
            <a:r>
              <a:rPr lang="zh-CN" altLang="en-US" dirty="0"/>
              <a:t>之间有一道墙，无法分辨哪一方是</a:t>
            </a:r>
            <a:r>
              <a:rPr lang="en-US" dirty="0"/>
              <a:t>A，</a:t>
            </a:r>
            <a:r>
              <a:rPr lang="zh-CN" altLang="en-US" dirty="0"/>
              <a:t>哪一方是</a:t>
            </a:r>
            <a:r>
              <a:rPr lang="en-US" dirty="0"/>
              <a:t>B。</a:t>
            </a:r>
            <a:r>
              <a:rPr lang="zh-CN" altLang="en-US" dirty="0"/>
              <a:t>如果经过一段时间的对话，</a:t>
            </a:r>
            <a:r>
              <a:rPr lang="en-US" dirty="0"/>
              <a:t>C</a:t>
            </a:r>
            <a:r>
              <a:rPr lang="zh-CN" altLang="en-US" dirty="0"/>
              <a:t>不能判断出</a:t>
            </a:r>
            <a:r>
              <a:rPr lang="en-US" dirty="0"/>
              <a:t>A</a:t>
            </a:r>
            <a:r>
              <a:rPr lang="zh-CN" altLang="en-US" dirty="0"/>
              <a:t>和</a:t>
            </a:r>
            <a:r>
              <a:rPr lang="en-US" dirty="0"/>
              <a:t>B</a:t>
            </a:r>
            <a:r>
              <a:rPr lang="zh-CN" altLang="en-US" dirty="0"/>
              <a:t>的区别，那么机器</a:t>
            </a:r>
            <a:r>
              <a:rPr lang="en-US" dirty="0"/>
              <a:t>A</a:t>
            </a:r>
            <a:r>
              <a:rPr lang="zh-CN" altLang="en-US" dirty="0"/>
              <a:t>就通过了图灵测试。</a:t>
            </a:r>
            <a:endParaRPr lang="en-US" altLang="zh-CN" dirty="0"/>
          </a:p>
          <a:p>
            <a:endParaRPr lang="en-US" altLang="zh-CN" dirty="0"/>
          </a:p>
          <a:p>
            <a:r>
              <a:rPr lang="zh-CN" altLang="en-US" b="1" dirty="0"/>
              <a:t>本质上，图灵测试就是一个</a:t>
            </a:r>
            <a:r>
              <a:rPr lang="en-US" b="1" dirty="0"/>
              <a:t>NLP</a:t>
            </a:r>
            <a:r>
              <a:rPr lang="zh-CN" altLang="en-US" b="1" dirty="0"/>
              <a:t>问题</a:t>
            </a:r>
            <a:r>
              <a:rPr lang="zh-CN" altLang="en-US" dirty="0"/>
              <a:t>，因为它依赖于机器的语言理解和生成能力。</a:t>
            </a:r>
          </a:p>
          <a:p>
            <a:endParaRPr lang="zh-CN" altLang="en-US" dirty="0"/>
          </a:p>
          <a:p>
            <a:r>
              <a:rPr lang="zh-CN" altLang="en-US" b="1" dirty="0"/>
              <a:t>测试难点在于</a:t>
            </a:r>
            <a:r>
              <a:rPr lang="zh-CN" altLang="en-US" dirty="0"/>
              <a:t>机器</a:t>
            </a:r>
            <a:r>
              <a:rPr lang="en-US" dirty="0"/>
              <a:t>A</a:t>
            </a:r>
            <a:r>
              <a:rPr lang="zh-CN" altLang="en-US" dirty="0"/>
              <a:t>需要能够完美理解</a:t>
            </a:r>
            <a:r>
              <a:rPr lang="en-US" dirty="0"/>
              <a:t>C</a:t>
            </a:r>
            <a:r>
              <a:rPr lang="zh-CN" altLang="en-US" dirty="0"/>
              <a:t>的问题，并生成高质量、类似人类的回答，使得</a:t>
            </a:r>
            <a:r>
              <a:rPr lang="en-US" dirty="0"/>
              <a:t>C</a:t>
            </a:r>
            <a:r>
              <a:rPr lang="zh-CN" altLang="en-US" dirty="0"/>
              <a:t>无法判断哪一方是机器。如果机器能够做到这一点，</a:t>
            </a:r>
            <a:r>
              <a:rPr lang="en-US" dirty="0"/>
              <a:t>C</a:t>
            </a:r>
            <a:r>
              <a:rPr lang="zh-CN" altLang="en-US" dirty="0"/>
              <a:t>就无法区分</a:t>
            </a:r>
            <a:r>
              <a:rPr lang="en-US" dirty="0"/>
              <a:t>A</a:t>
            </a:r>
            <a:r>
              <a:rPr lang="zh-CN" altLang="en-US" dirty="0"/>
              <a:t>和</a:t>
            </a:r>
            <a:r>
              <a:rPr lang="en-US" dirty="0"/>
              <a:t>B。</a:t>
            </a:r>
          </a:p>
          <a:p>
            <a:endParaRPr lang="en-US" altLang="zh-CN" dirty="0"/>
          </a:p>
          <a:p>
            <a:r>
              <a:rPr lang="zh-CN" altLang="en-US" dirty="0"/>
              <a:t>大规模语言模型的出现后，许多研究者依然在讨论图灵测试的问题，图灵测试在</a:t>
            </a:r>
            <a:r>
              <a:rPr lang="en-US" dirty="0"/>
              <a:t>AI</a:t>
            </a:r>
            <a:r>
              <a:rPr lang="zh-CN" altLang="en-US" dirty="0"/>
              <a:t>发展中起到了至关重要的作用，而自然语言处理则是实现这一智能的核心环节之一。</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测试用例</a:t>
            </a:r>
            <a:r>
              <a:rPr lang="en-US" altLang="zh-CN" b="1" dirty="0"/>
              <a:t>:</a:t>
            </a:r>
            <a:r>
              <a:rPr lang="zh-CN" altLang="en-US" b="1" dirty="0"/>
              <a:t> </a:t>
            </a:r>
            <a:r>
              <a:rPr lang="zh-CN" altLang="en-US" dirty="0"/>
              <a:t>右边展示了三个测试用例。</a:t>
            </a:r>
            <a:r>
              <a:rPr lang="en-US" altLang="zh-CN" dirty="0"/>
              <a:t>C</a:t>
            </a:r>
            <a:r>
              <a:rPr lang="zh-CN" altLang="en-US" dirty="0"/>
              <a:t>：请以</a:t>
            </a:r>
            <a:r>
              <a:rPr lang="en-US" dirty="0"/>
              <a:t>Forth Bridge为题材写一首</a:t>
            </a:r>
            <a:r>
              <a:rPr lang="en-US" altLang="zh-CN" dirty="0"/>
              <a:t>14 </a:t>
            </a:r>
            <a:r>
              <a:rPr lang="zh-CN" altLang="en-US" dirty="0"/>
              <a:t>行诗（</a:t>
            </a:r>
            <a:r>
              <a:rPr lang="en-US" b="0" i="0" dirty="0">
                <a:solidFill>
                  <a:srgbClr val="001D35"/>
                </a:solidFill>
                <a:effectLst/>
                <a:latin typeface="Google Sans"/>
              </a:rPr>
              <a:t>A sonnet is </a:t>
            </a:r>
            <a:r>
              <a:rPr lang="en-US" dirty="0"/>
              <a:t>a 14-line poem that follows a set rhyme scheme and rhythm</a:t>
            </a:r>
            <a:r>
              <a:rPr lang="en-US" b="0" i="0" dirty="0">
                <a:solidFill>
                  <a:srgbClr val="001D35"/>
                </a:solidFill>
                <a:effectLst/>
                <a:latin typeface="Google Sans"/>
              </a:rPr>
              <a:t>.</a:t>
            </a:r>
            <a:r>
              <a:rPr lang="zh-CN" altLang="en-US" b="0" i="0" dirty="0">
                <a:solidFill>
                  <a:srgbClr val="001D35"/>
                </a:solidFill>
                <a:effectLst/>
                <a:latin typeface="Google Sans"/>
              </a:rPr>
              <a: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Benjamin Bergen </a:t>
            </a:r>
            <a:r>
              <a:rPr lang="zh-CN" altLang="en-US" dirty="0"/>
              <a:t>，</a:t>
            </a:r>
            <a:r>
              <a:rPr lang="en-US" altLang="zh-CN" dirty="0"/>
              <a:t>《</a:t>
            </a:r>
            <a:r>
              <a:rPr lang="zh-CN" altLang="en-US" b="1" i="0" dirty="0">
                <a:solidFill>
                  <a:srgbClr val="494949"/>
                </a:solidFill>
                <a:effectLst/>
                <a:latin typeface="Helvetica" pitchFamily="2" charset="0"/>
              </a:rPr>
              <a:t>我们赖以生存的意义</a:t>
            </a:r>
            <a:r>
              <a:rPr lang="en-US" altLang="zh-CN" dirty="0"/>
              <a:t>》</a:t>
            </a:r>
            <a:r>
              <a:rPr lang="zh-CN" altLang="en-US" dirty="0"/>
              <a:t>，</a:t>
            </a:r>
            <a:r>
              <a:rPr lang="en-US" altLang="zh-CN" dirty="0"/>
              <a:t>Louder</a:t>
            </a:r>
            <a:r>
              <a:rPr lang="zh-CN" altLang="en-US" dirty="0"/>
              <a:t> </a:t>
            </a:r>
            <a:r>
              <a:rPr lang="en-US" altLang="zh-CN" dirty="0"/>
              <a:t>than</a:t>
            </a:r>
            <a:r>
              <a:rPr lang="zh-CN" altLang="en-US" dirty="0"/>
              <a:t> </a:t>
            </a:r>
            <a:r>
              <a:rPr lang="en-US" altLang="zh-CN" dirty="0"/>
              <a:t>words</a:t>
            </a:r>
            <a:endParaRPr 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105316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zh-CN" altLang="en-US" sz="1800" b="0" i="0" u="none" strike="noStrike" dirty="0">
                <a:solidFill>
                  <a:srgbClr val="000000"/>
                </a:solidFill>
                <a:effectLst/>
                <a:latin typeface="Arial" panose="020B0604020202020204" pitchFamily="34" charset="0"/>
              </a:rPr>
              <a:t>让我们把时间线拉长，回顾一下</a:t>
            </a:r>
            <a:r>
              <a:rPr lang="zh-CN" altLang="en-US" sz="1800" b="0" i="0" dirty="0">
                <a:solidFill>
                  <a:srgbClr val="202122"/>
                </a:solidFill>
                <a:effectLst/>
                <a:latin typeface="Arial" panose="020B0604020202020204" pitchFamily="34" charset="0"/>
              </a:rPr>
              <a:t>第一代</a:t>
            </a:r>
            <a:r>
              <a:rPr lang="en-US" altLang="zh-CN" sz="1800" b="0" i="0" dirty="0">
                <a:solidFill>
                  <a:srgbClr val="202122"/>
                </a:solidFill>
                <a:effectLst/>
                <a:latin typeface="Arial" panose="020B0604020202020204" pitchFamily="34" charset="0"/>
              </a:rPr>
              <a:t> NLP </a:t>
            </a:r>
            <a:r>
              <a:rPr lang="zh-CN" altLang="en-US" sz="1800" b="0" i="0" dirty="0">
                <a:solidFill>
                  <a:srgbClr val="202122"/>
                </a:solidFill>
                <a:effectLst/>
                <a:latin typeface="Arial" panose="020B0604020202020204" pitchFamily="34" charset="0"/>
              </a:rPr>
              <a:t>技术发展</a:t>
            </a:r>
            <a:r>
              <a:rPr lang="zh-CN" altLang="en-US" sz="1800" b="0" i="0" u="none" strike="noStrike" dirty="0">
                <a:solidFill>
                  <a:srgbClr val="000000"/>
                </a:solidFill>
                <a:effectLst/>
                <a:latin typeface="Arial" panose="020B0604020202020204" pitchFamily="34" charset="0"/>
              </a:rPr>
              <a:t>的脉络和几个重要事件。</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1954</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IBM</a:t>
            </a:r>
            <a:r>
              <a:rPr lang="zh-CN" altLang="en-US" sz="1800" b="0" i="0" u="none" strike="noStrike" dirty="0">
                <a:solidFill>
                  <a:srgbClr val="000000"/>
                </a:solidFill>
                <a:effectLst/>
                <a:latin typeface="Arial" panose="020B0604020202020204" pitchFamily="34" charset="0"/>
              </a:rPr>
              <a:t>与乔治城大学合作开发了一个翻译演示系统，标志着机器翻译领域的早期探索。</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1956</a:t>
            </a:r>
            <a:r>
              <a:rPr lang="zh-CN" altLang="en-US" sz="1800" b="0" i="0" u="none" strike="noStrike" dirty="0">
                <a:solidFill>
                  <a:srgbClr val="000000"/>
                </a:solidFill>
                <a:effectLst/>
                <a:latin typeface="Arial" panose="020B0604020202020204" pitchFamily="34" charset="0"/>
              </a:rPr>
              <a:t>年，达特茅斯学院召开了一次会议，</a:t>
            </a:r>
            <a:r>
              <a:rPr lang="en-US"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人工智能）这一术语正式诞生。</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年，诺姆</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乔姆斯基提出了语言学的革命性观点：</a:t>
            </a:r>
            <a:r>
              <a:rPr lang="en-US" altLang="zh-CN" sz="1800" b="0" i="0" u="none" strike="noStrike" dirty="0">
                <a:solidFill>
                  <a:srgbClr val="000000"/>
                </a:solidFill>
                <a:effectLst/>
                <a:latin typeface="Arial" panose="020B0604020202020204" pitchFamily="34" charset="0"/>
              </a:rPr>
              <a:t>《</a:t>
            </a:r>
            <a:r>
              <a:rPr lang="en-US" sz="2800" b="0" i="0" dirty="0">
                <a:solidFill>
                  <a:srgbClr val="042100"/>
                </a:solidFill>
                <a:effectLst/>
                <a:latin typeface="Google Sans"/>
              </a:rPr>
              <a:t>Syntactic Structures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即</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句法结构</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pPr rtl="0">
              <a:spcBef>
                <a:spcPts val="0"/>
              </a:spcBef>
              <a:spcAft>
                <a:spcPts val="0"/>
              </a:spcAft>
            </a:pPr>
            <a:endParaRPr lang="zh-CN" altLang="en-US" b="0" dirty="0">
              <a:effectLst/>
            </a:endParaRPr>
          </a:p>
          <a:p>
            <a:pPr rtl="0">
              <a:spcBef>
                <a:spcPts val="0"/>
              </a:spcBef>
              <a:spcAft>
                <a:spcPts val="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年至</a:t>
            </a:r>
            <a:r>
              <a:rPr lang="en-US" altLang="zh-CN" sz="1800" b="0" i="0" u="none" strike="noStrike" dirty="0">
                <a:solidFill>
                  <a:srgbClr val="000000"/>
                </a:solidFill>
                <a:effectLst/>
                <a:latin typeface="Arial" panose="020B0604020202020204" pitchFamily="34" charset="0"/>
              </a:rPr>
              <a:t>1970</a:t>
            </a:r>
            <a:r>
              <a:rPr lang="zh-CN" altLang="en-US" sz="1800" b="0" i="0" u="none" strike="noStrike" dirty="0">
                <a:solidFill>
                  <a:srgbClr val="000000"/>
                </a:solidFill>
                <a:effectLst/>
                <a:latin typeface="Arial" panose="020B0604020202020204" pitchFamily="34" charset="0"/>
              </a:rPr>
              <a:t>年期间，</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领域的研究人员分成了两个派别：</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 </a:t>
            </a:r>
            <a:r>
              <a:rPr lang="zh-CN" altLang="en-US" sz="1800" b="0" i="0" u="none" strike="noStrike" dirty="0">
                <a:solidFill>
                  <a:srgbClr val="000000"/>
                </a:solidFill>
                <a:effectLst/>
                <a:latin typeface="Arial" panose="020B0604020202020204" pitchFamily="34" charset="0"/>
              </a:rPr>
              <a:t>符号派（基于规则）：这一派专注于形式语言和生成语法，成员大多是语言学家和计算机科学家，他们认为这是</a:t>
            </a:r>
            <a:r>
              <a:rPr lang="en-US" altLang="zh-CN"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研究的起点。</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2. </a:t>
            </a:r>
            <a:r>
              <a:rPr lang="zh-CN" altLang="en-US" sz="1800" b="0" i="0" u="none" strike="noStrike" dirty="0">
                <a:solidFill>
                  <a:srgbClr val="000000"/>
                </a:solidFill>
                <a:effectLst/>
                <a:latin typeface="Arial" panose="020B0604020202020204" pitchFamily="34" charset="0"/>
              </a:rPr>
              <a:t>随机派（统计派）：这一派对</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中的统计和概率方法更感兴趣，致力于解决光学字符识别（</a:t>
            </a:r>
            <a:r>
              <a:rPr lang="en-US" sz="1800" b="0" i="0" u="none" strike="noStrike" dirty="0">
                <a:solidFill>
                  <a:srgbClr val="000000"/>
                </a:solidFill>
                <a:effectLst/>
                <a:latin typeface="Arial" panose="020B0604020202020204" pitchFamily="34" charset="0"/>
              </a:rPr>
              <a:t>OCR）</a:t>
            </a:r>
            <a:r>
              <a:rPr lang="zh-CN" altLang="en-US" sz="1800" b="0" i="0" u="none" strike="noStrike" dirty="0">
                <a:solidFill>
                  <a:srgbClr val="000000"/>
                </a:solidFill>
                <a:effectLst/>
                <a:latin typeface="Arial" panose="020B0604020202020204" pitchFamily="34" charset="0"/>
              </a:rPr>
              <a:t>和文本模式识别等问题。</a:t>
            </a:r>
            <a:endParaRPr lang="zh-CN" altLang="en-US" b="0" dirty="0">
              <a:effectLst/>
            </a:endParaRPr>
          </a:p>
          <a:p>
            <a:br>
              <a:rPr lang="zh-CN" altLang="en-US" dirty="0"/>
            </a:br>
            <a:r>
              <a:rPr lang="zh-CN" altLang="en-US" dirty="0"/>
              <a:t>第二代</a:t>
            </a:r>
            <a:r>
              <a:rPr lang="en-US" altLang="zh-CN" dirty="0"/>
              <a:t> NLP </a:t>
            </a:r>
            <a:r>
              <a:rPr lang="zh-CN" altLang="en-US" dirty="0"/>
              <a:t>技术（</a:t>
            </a:r>
            <a:r>
              <a:rPr lang="en-US" altLang="zh-CN" dirty="0"/>
              <a:t>1970</a:t>
            </a:r>
            <a:r>
              <a:rPr lang="zh-CN" altLang="en-US" dirty="0"/>
              <a:t> </a:t>
            </a:r>
            <a:r>
              <a:rPr lang="en-US" altLang="zh-CN" dirty="0"/>
              <a:t>-</a:t>
            </a:r>
            <a:r>
              <a:rPr lang="zh-CN" altLang="en-US" dirty="0"/>
              <a:t> </a:t>
            </a:r>
            <a:r>
              <a:rPr lang="en-US" altLang="zh-CN" dirty="0"/>
              <a:t>1992</a:t>
            </a:r>
            <a:r>
              <a:rPr lang="zh-CN" altLang="en-US" dirty="0"/>
              <a:t>），</a:t>
            </a:r>
            <a:r>
              <a:rPr lang="en-US" altLang="zh-CN" dirty="0"/>
              <a:t>HMM</a:t>
            </a:r>
            <a:r>
              <a:rPr lang="zh-CN" altLang="en-US" dirty="0"/>
              <a:t>，基于规则的，人工构建的规则用于模型。</a:t>
            </a:r>
            <a:endParaRPr lang="en-US" altLang="zh-CN" dirty="0"/>
          </a:p>
          <a:p>
            <a:endParaRPr lang="en-US" altLang="zh-CN" dirty="0"/>
          </a:p>
          <a:p>
            <a:r>
              <a:rPr lang="zh-CN" altLang="en-US" dirty="0"/>
              <a:t>第三代</a:t>
            </a:r>
            <a:r>
              <a:rPr lang="en-US" altLang="zh-CN" dirty="0"/>
              <a:t> NLP </a:t>
            </a:r>
            <a:r>
              <a:rPr lang="zh-CN" altLang="en-US" dirty="0"/>
              <a:t>技术（</a:t>
            </a:r>
            <a:r>
              <a:rPr lang="en-US" altLang="zh-CN" dirty="0"/>
              <a:t>1993</a:t>
            </a:r>
            <a:r>
              <a:rPr lang="zh-CN" altLang="en-US" dirty="0"/>
              <a:t> </a:t>
            </a:r>
            <a:r>
              <a:rPr lang="en-US" altLang="zh-CN" dirty="0"/>
              <a:t>-</a:t>
            </a:r>
            <a:r>
              <a:rPr lang="zh-CN" altLang="en-US" dirty="0"/>
              <a:t> </a:t>
            </a:r>
            <a:r>
              <a:rPr lang="en-US" altLang="zh-CN" dirty="0"/>
              <a:t>2017</a:t>
            </a:r>
            <a:r>
              <a:rPr lang="zh-CN" altLang="en-US" dirty="0"/>
              <a:t>），</a:t>
            </a:r>
            <a:r>
              <a:rPr lang="en-US" altLang="zh-CN" dirty="0"/>
              <a:t>empirical</a:t>
            </a:r>
            <a:r>
              <a:rPr lang="zh-CN" altLang="en-US" dirty="0"/>
              <a:t> </a:t>
            </a:r>
            <a:r>
              <a:rPr lang="en-US" altLang="zh-CN" dirty="0"/>
              <a:t>ML</a:t>
            </a:r>
            <a:r>
              <a:rPr lang="zh-CN" altLang="en-US" dirty="0"/>
              <a:t>，</a:t>
            </a:r>
            <a:r>
              <a:rPr lang="en-US" altLang="zh-CN" dirty="0"/>
              <a:t>algorithms</a:t>
            </a:r>
            <a:r>
              <a:rPr lang="zh-CN" altLang="en-US" dirty="0"/>
              <a:t>，</a:t>
            </a:r>
            <a:r>
              <a:rPr lang="en-US" altLang="zh-CN" dirty="0"/>
              <a:t>SVM</a:t>
            </a:r>
            <a:r>
              <a:rPr lang="zh-CN" altLang="en-US" dirty="0"/>
              <a:t>，</a:t>
            </a:r>
            <a:r>
              <a:rPr lang="en-US" altLang="zh-CN" dirty="0"/>
              <a:t>LSTM</a:t>
            </a:r>
            <a:r>
              <a:rPr lang="zh-CN" altLang="en-US" dirty="0"/>
              <a:t>，</a:t>
            </a:r>
            <a:r>
              <a:rPr lang="en-US" altLang="zh-CN" dirty="0"/>
              <a:t>word2vec</a:t>
            </a:r>
          </a:p>
          <a:p>
            <a:endParaRPr lang="en-US" altLang="zh-CN" dirty="0"/>
          </a:p>
          <a:p>
            <a:r>
              <a:rPr lang="en-US" altLang="zh-CN" dirty="0"/>
              <a:t> </a:t>
            </a:r>
            <a:r>
              <a:rPr lang="zh-CN" altLang="en-US" dirty="0"/>
              <a:t>第四代</a:t>
            </a:r>
            <a:r>
              <a:rPr lang="en-US" altLang="zh-CN" dirty="0"/>
              <a:t> NLP </a:t>
            </a:r>
            <a:r>
              <a:rPr lang="zh-CN" altLang="en-US" dirty="0"/>
              <a:t>技术（</a:t>
            </a:r>
            <a:r>
              <a:rPr lang="en-US" altLang="zh-CN" dirty="0"/>
              <a:t>2018</a:t>
            </a:r>
            <a:r>
              <a:rPr lang="zh-CN" altLang="en-US" dirty="0"/>
              <a:t> </a:t>
            </a:r>
            <a:r>
              <a:rPr lang="en-US" altLang="zh-CN" dirty="0"/>
              <a:t>-</a:t>
            </a:r>
            <a:r>
              <a:rPr lang="zh-CN" altLang="en-US" dirty="0"/>
              <a:t> </a:t>
            </a:r>
            <a:r>
              <a:rPr lang="en-US" altLang="zh-CN" dirty="0"/>
              <a:t>now</a:t>
            </a:r>
            <a:r>
              <a:rPr lang="zh-CN" altLang="en-US" dirty="0"/>
              <a:t>），</a:t>
            </a:r>
            <a:r>
              <a:rPr lang="en-US" altLang="zh-CN" dirty="0"/>
              <a:t>Transformer</a:t>
            </a:r>
            <a:r>
              <a:rPr lang="zh-CN" altLang="en-US" dirty="0"/>
              <a:t> </a:t>
            </a:r>
            <a:r>
              <a:rPr lang="en-US" altLang="zh-CN" dirty="0"/>
              <a:t>models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1492945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第三代</a:t>
            </a:r>
            <a:r>
              <a:rPr lang="en-US" altLang="zh-CN" dirty="0"/>
              <a:t> NLP </a:t>
            </a:r>
            <a:r>
              <a:rPr lang="zh-CN" altLang="en-US" dirty="0"/>
              <a:t>技术。</a:t>
            </a:r>
            <a:endParaRPr lang="en-US" altLang="zh-CN" dirty="0"/>
          </a:p>
          <a:p>
            <a:endParaRPr lang="en-US" altLang="zh-CN" dirty="0"/>
          </a:p>
          <a:p>
            <a:r>
              <a:rPr lang="en-US" altLang="zh-CN" dirty="0"/>
              <a:t>2017</a:t>
            </a:r>
            <a:r>
              <a:rPr lang="zh-CN" altLang="en-US" dirty="0"/>
              <a:t>年中旬，</a:t>
            </a:r>
            <a:r>
              <a:rPr lang="en-US" dirty="0"/>
              <a:t>Google</a:t>
            </a:r>
            <a:r>
              <a:rPr lang="zh-CN" altLang="en-US" dirty="0"/>
              <a:t>公司发布了一篇标志性论文</a:t>
            </a:r>
            <a:r>
              <a:rPr lang="en-US" altLang="zh-CN" dirty="0"/>
              <a:t>《</a:t>
            </a:r>
            <a:r>
              <a:rPr lang="en-US" dirty="0"/>
              <a:t>Attention is All You Need》，</a:t>
            </a:r>
            <a:r>
              <a:rPr lang="zh-CN" altLang="en-US" dirty="0"/>
              <a:t>这篇论文成为了</a:t>
            </a:r>
            <a:r>
              <a:rPr lang="en-US" dirty="0"/>
              <a:t>NLP</a:t>
            </a:r>
            <a:r>
              <a:rPr lang="zh-CN" altLang="en-US" dirty="0"/>
              <a:t>发展的分水岭。论文中提出的</a:t>
            </a:r>
            <a:r>
              <a:rPr lang="en-US" dirty="0"/>
              <a:t>Transformer</a:t>
            </a:r>
            <a:r>
              <a:rPr lang="zh-CN" altLang="en-US" dirty="0"/>
              <a:t>模型一经问世，迅速改变了</a:t>
            </a:r>
            <a:r>
              <a:rPr lang="en-US" dirty="0"/>
              <a:t>NLP</a:t>
            </a:r>
            <a:r>
              <a:rPr lang="zh-CN" altLang="en-US" dirty="0"/>
              <a:t>领域的格局，开启了基于注意力机制的时代，成为主流方法。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809702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这篇综述文章提供了当前市面上已有的大型语言模型，大家可以参考阅读一下，了解这些模型的最新发展。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a:t>
            </a:fld>
            <a:endParaRPr lang="zh-CN" altLang="en-US"/>
          </a:p>
        </p:txBody>
      </p:sp>
    </p:spTree>
    <p:extLst>
      <p:ext uri="{BB962C8B-B14F-4D97-AF65-F5344CB8AC3E}">
        <p14:creationId xmlns:p14="http://schemas.microsoft.com/office/powerpoint/2010/main" val="4199582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这些大模型在多个领域和任务中展现出显著的能力，挑战了我们对学习和认知的理解。接下来，我们可能会思考这样一个问题：目前的大模型是否已经具备某种通用人工智能（</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的特点？</a:t>
            </a: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endParaRPr lang="zh-CN" altLang="en-US" b="0" dirty="0">
              <a:effectLst/>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2023</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Sebastien </a:t>
            </a:r>
            <a:r>
              <a:rPr lang="en-US" sz="1800" b="0" i="0" u="none" strike="noStrike" dirty="0" err="1">
                <a:solidFill>
                  <a:srgbClr val="000000"/>
                </a:solidFill>
                <a:effectLst/>
                <a:latin typeface="Arial" panose="020B0604020202020204" pitchFamily="34" charset="0"/>
              </a:rPr>
              <a:t>Bubeck</a:t>
            </a:r>
            <a:r>
              <a:rPr lang="zh-CN" altLang="en-US" sz="1800" b="0" i="0" u="none" strike="noStrike" dirty="0">
                <a:solidFill>
                  <a:srgbClr val="000000"/>
                </a:solidFill>
                <a:effectLst/>
                <a:latin typeface="Arial" panose="020B0604020202020204" pitchFamily="34" charset="0"/>
              </a:rPr>
              <a:t>领导的研究组（一群在微软研究机构从事优化工作的人员）测试了</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的一些性能，并写了论文</a:t>
            </a:r>
            <a:r>
              <a:rPr lang="en-US" altLang="zh-CN" sz="1800" b="0"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Sparks of AGI》。</a:t>
            </a:r>
            <a:r>
              <a:rPr lang="zh-CN" altLang="en-US" sz="1800" b="0" i="0" u="none" strike="noStrike" dirty="0">
                <a:solidFill>
                  <a:srgbClr val="000000"/>
                </a:solidFill>
                <a:effectLst/>
                <a:latin typeface="Arial" panose="020B0604020202020204" pitchFamily="34" charset="0"/>
              </a:rPr>
              <a:t>论文发现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能够解决涉及数学、编程、视觉、医学、法律、心理学等领域的创新性和复杂任务，且无需特别的提示。此外，</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在所有这些任务中的表现接近人类水平，且往往超越了以往的模型（</a:t>
            </a:r>
            <a:r>
              <a:rPr lang="en-US" sz="1800" b="0" i="0" u="none" strike="noStrike" dirty="0">
                <a:solidFill>
                  <a:srgbClr val="000000"/>
                </a:solidFill>
                <a:effectLst/>
                <a:latin typeface="Arial" panose="020B0604020202020204" pitchFamily="34" charset="0"/>
              </a:rPr>
              <a:t>ChatGPT）。</a:t>
            </a:r>
            <a:r>
              <a:rPr lang="zh-CN" altLang="en-US" sz="1800" b="0" i="0" u="none" strike="noStrike" dirty="0">
                <a:solidFill>
                  <a:srgbClr val="000000"/>
                </a:solidFill>
                <a:effectLst/>
                <a:latin typeface="Arial" panose="020B0604020202020204" pitchFamily="34" charset="0"/>
              </a:rPr>
              <a:t>因此，鉴于</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能力的广度和深度，研究者们认为它可以被合理地视为</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系统的早期版本（尽管仍不完整）。</a:t>
            </a:r>
            <a:endParaRPr lang="zh-CN" altLang="en-US" b="0" dirty="0">
              <a:effectLst/>
            </a:endParaRPr>
          </a:p>
          <a:p>
            <a:pPr rtl="0">
              <a:spcBef>
                <a:spcPts val="1200"/>
              </a:spcBef>
              <a:spcAft>
                <a:spcPts val="1200"/>
              </a:spcAft>
            </a:pP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举一个他们给出的例子，研究组在一个月的时间跨度内，分别在大约相等的时间间隔内对</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进行了三次查询，查询的提示是：“用</a:t>
            </a:r>
            <a:r>
              <a:rPr lang="en-US" sz="1800" b="0" i="0" u="none" strike="noStrike" dirty="0">
                <a:solidFill>
                  <a:srgbClr val="000000"/>
                </a:solidFill>
                <a:effectLst/>
                <a:latin typeface="Arial" panose="020B0604020202020204" pitchFamily="34" charset="0"/>
              </a:rPr>
              <a:t>TikZ</a:t>
            </a:r>
            <a:r>
              <a:rPr lang="zh-CN" altLang="en-US" sz="1800" b="0" i="0" u="none" strike="noStrike" dirty="0">
                <a:solidFill>
                  <a:srgbClr val="000000"/>
                </a:solidFill>
                <a:effectLst/>
                <a:latin typeface="Arial" panose="020B0604020202020204" pitchFamily="34" charset="0"/>
              </a:rPr>
              <a:t>画一只独角兽”（人工画需要很高的</a:t>
            </a:r>
            <a:r>
              <a:rPr lang="en-US" altLang="zh-CN"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Tikz</a:t>
            </a:r>
            <a:r>
              <a:rPr lang="en-US" altLang="zh-CN" sz="1800" b="0" i="0" u="none" strike="noStrike" dirty="0">
                <a:solidFill>
                  <a:srgbClr val="000000"/>
                </a:solidFill>
                <a:effectLst/>
                <a:latin typeface="Arial" panose="020B0604020202020204" pitchFamily="34" charset="0"/>
              </a:rPr>
              <a:t> </a:t>
            </a:r>
            <a:r>
              <a:rPr lang="zh-CN" altLang="en-US" sz="1800" b="0" i="0" u="none" strike="noStrike" dirty="0">
                <a:solidFill>
                  <a:srgbClr val="000000"/>
                </a:solidFill>
                <a:effectLst/>
                <a:latin typeface="Arial" panose="020B0604020202020204" pitchFamily="34" charset="0"/>
              </a:rPr>
              <a:t>技巧）。我们可以清楚地看到，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在这些查询中的绘图复杂性随着时间的推移发生了明显的变化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往好的方向进化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endParaRPr lang="en-US" altLang="zh-CN" dirty="0"/>
          </a:p>
          <a:p>
            <a:endParaRPr lang="en-US" altLang="zh-CN" dirty="0"/>
          </a:p>
          <a:p>
            <a:r>
              <a:rPr lang="en-US" altLang="zh-CN" dirty="0"/>
              <a:t>---</a:t>
            </a:r>
            <a:r>
              <a:rPr lang="zh-CN" altLang="en-US" dirty="0"/>
              <a:t> </a:t>
            </a:r>
            <a:endParaRPr lang="en-US" altLang="zh-CN" dirty="0"/>
          </a:p>
          <a:p>
            <a:r>
              <a:rPr lang="en-US" sz="1800" b="0" i="0" u="none" strike="noStrike" dirty="0">
                <a:solidFill>
                  <a:srgbClr val="000000"/>
                </a:solidFill>
                <a:effectLst/>
                <a:latin typeface="Arial" panose="020B0604020202020204" pitchFamily="34" charset="0"/>
              </a:rPr>
              <a:t>PGF/TikZ is a pair of languages for producing vector graphics (e.g., technical illustrations and drawings) from a geometric/algebraic description, with standard features including the drawing of points, lines, arrows, paths, circles, ellipses, and polygons.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2432548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总的来说，这些大模型的巨大成功离不开高质量的文本数据。我们在日常生活中几乎随时都在接触和使用各种文本信息。</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这些文本包括</a:t>
            </a:r>
            <a:r>
              <a:rPr lang="en-US" dirty="0" err="1"/>
              <a:t>Wikipedia、图书</a:t>
            </a:r>
            <a:r>
              <a:rPr lang="zh-CN" altLang="en-US" dirty="0"/>
              <a:t>、播客、微博、网站评论、新闻、报纸等，都是我们接触到的大规模文本数据来源。这些海量且高质量的文本数据正是大模型成功的关键所在。</a:t>
            </a:r>
          </a:p>
          <a:p>
            <a:endParaRPr lang="zh-CN" altLang="en-US" dirty="0"/>
          </a:p>
          <a:p>
            <a:r>
              <a:rPr lang="en-US" b="1" dirty="0"/>
              <a:t>Q2</a:t>
            </a:r>
            <a:r>
              <a:rPr lang="en-US" dirty="0"/>
              <a:t>: </a:t>
            </a:r>
            <a:r>
              <a:rPr lang="zh-CN" altLang="en-US" dirty="0"/>
              <a:t>有人知道什么是</a:t>
            </a:r>
            <a:r>
              <a:rPr lang="en-US" dirty="0"/>
              <a:t>Gutenberg</a:t>
            </a:r>
            <a:r>
              <a:rPr lang="zh-CN" altLang="en-US" dirty="0"/>
              <a:t>吗？（</a:t>
            </a:r>
            <a:r>
              <a:rPr lang="en-US" dirty="0"/>
              <a:t>60,000</a:t>
            </a:r>
            <a:r>
              <a:rPr lang="zh-CN" altLang="en-US" dirty="0"/>
              <a:t>免费电子书网站）</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3188550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从文本生成图片任务中</a:t>
            </a:r>
            <a:r>
              <a:rPr lang="zh-CN" altLang="en-US" dirty="0"/>
              <a:t>，我们给一个描述，输出是一张图片。</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栩栩如生的珊瑚礁，栖息着五彩斑斓的鱼类和海洋生物。</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一个被雪覆盖的山村，拥有温馨的小木屋和北极光的展示，高细节和摄影级别的 </a:t>
            </a:r>
            <a:r>
              <a:rPr lang="en-US" dirty="0"/>
              <a:t>DSLR，50mm f/1.2 </a:t>
            </a:r>
            <a:r>
              <a:rPr lang="zh-CN" altLang="en-US" dirty="0"/>
              <a:t>镜头。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秋季的女性特写肖像，极致细节，浅景深。</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227972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aclanthology.org/" TargetMode="External"/><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hyperlink" Target="mailto:24210980091@m.fudan.edu.c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xxgk.fudan.edu.cn/bd/61/c5163a48481/page.htm" TargetMode="External"/><Relationship Id="rId5" Type="http://schemas.openxmlformats.org/officeDocument/2006/relationships/hyperlink" Target="https://elearning.fudan.edu.cn/" TargetMode="External"/><Relationship Id="rId4" Type="http://schemas.openxmlformats.org/officeDocument/2006/relationships/hyperlink" Target="mailto:25210980109@m.fudan.edu.c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ntro-nlp.github.io/"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eb.stanford.edu/class/cs124/" TargetMode="External"/><Relationship Id="rId3" Type="http://schemas.openxmlformats.org/officeDocument/2006/relationships/hyperlink" Target="https://web.stanford.edu/class/cs224n/" TargetMode="External"/><Relationship Id="rId7" Type="http://schemas.openxmlformats.org/officeDocument/2006/relationships/hyperlink" Target="https://www.youtube.com/watch?v=VMj-3S1tku0&amp;list=PLAqhIrjkxbuWI23v9cThsA9GvCAUhRvKZ"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princeton-nlp.github.io/cos484/" TargetMode="External"/><Relationship Id="rId5" Type="http://schemas.openxmlformats.org/officeDocument/2006/relationships/hyperlink" Target="https://www.youtube.com/watch?v=dir7e3uozQU&amp;list=PLWnsVgP6CzafDszSy-njjdqnliv5qT0EW" TargetMode="External"/><Relationship Id="rId4" Type="http://schemas.openxmlformats.org/officeDocument/2006/relationships/hyperlink" Target="https://phontron.com/class/anlp2024/"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aojian.githu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hyperlink" Target="https://huggingface.co/docs/transformers/tokenizer_summar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latform.openai.com/tokenizer"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clanthology.org/P16-1162.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static.googleusercontent.com/media/research.google.com/en/pubs/archive/37842.pdf" TargetMode="External"/><Relationship Id="rId4" Type="http://schemas.openxmlformats.org/officeDocument/2006/relationships/hyperlink" Target="https://aclanthology.org/P18-1007.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clanthology.org/2023.findings-acl.38.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openai/tiktoken" TargetMode="External"/><Relationship Id="rId4" Type="http://schemas.openxmlformats.org/officeDocument/2006/relationships/hyperlink" Target="https://tiktokenizer.vercel.app/"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ntro-nlp.github.i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ai.v-gar.de/ml/transformer/timeline/" TargetMode="External"/><Relationship Id="rId5" Type="http://schemas.openxmlformats.org/officeDocument/2006/relationships/hyperlink" Target="https://cs.stanford.edu/people/eroberts/courses/soco/projects/2004-05/nlp/overview_history.html" TargetMode="External"/><Relationship Id="rId4" Type="http://schemas.openxmlformats.org/officeDocument/2006/relationships/hyperlink" Target="https://learn.microsoft.com/en-us/azure/architecture/data-guide/technology-choices/natural-language-process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rxiv.org/abs/2503.23674" TargetMode="External"/><Relationship Id="rId4" Type="http://schemas.openxmlformats.org/officeDocument/2006/relationships/hyperlink" Target="https://arxiv.org/pdf/2310.20216v2"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emf"/><Relationship Id="rId7" Type="http://schemas.openxmlformats.org/officeDocument/2006/relationships/image" Target="../media/image7.jpe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5" Type="http://schemas.openxmlformats.org/officeDocument/2006/relationships/image" Target="../media/image14.jpeg"/><Relationship Id="rId10" Type="http://schemas.openxmlformats.org/officeDocument/2006/relationships/hyperlink" Target="https://arxiv.org/abs/1706.03762" TargetMode="External"/><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openai.com/sor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hat.openai.com/" TargetMode="External"/><Relationship Id="rId5" Type="http://schemas.openxmlformats.org/officeDocument/2006/relationships/hyperlink" Target="https://ai.v-gar.de/ml/transformer/timeline/" TargetMode="External"/><Relationship Id="rId4" Type="http://schemas.openxmlformats.org/officeDocument/2006/relationships/hyperlink" Target="https://time.graphics/line/8154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303.1822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303.1271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hyperlink" Target="https://arxiv.org/pdf/2412.19437v1" TargetMode="External"/><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jpeg"/><Relationship Id="rId17" Type="http://schemas.openxmlformats.org/officeDocument/2006/relationships/image" Target="../media/image29.png"/><Relationship Id="rId2" Type="http://schemas.openxmlformats.org/officeDocument/2006/relationships/notesSlide" Target="../notesSlides/notesSlide8.xml"/><Relationship Id="rId16" Type="http://schemas.openxmlformats.org/officeDocument/2006/relationships/hyperlink" Target="https://arxiv.org/pdf/2507.06261" TargetMode="Externa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jpeg"/><Relationship Id="rId15" Type="http://schemas.openxmlformats.org/officeDocument/2006/relationships/hyperlink" Target="https://arxiv.org/pdf/2407.21783" TargetMode="External"/><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jpeg"/><Relationship Id="rId14" Type="http://schemas.openxmlformats.org/officeDocument/2006/relationships/hyperlink" Target="https://arxiv.org/abs/2505.0938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97223" y="365759"/>
            <a:ext cx="10637822" cy="1924083"/>
          </a:xfrm>
          <a:solidFill>
            <a:schemeClr val="bg1"/>
          </a:solidFill>
        </p:spPr>
        <p:txBody>
          <a:bodyPr>
            <a:noAutofit/>
          </a:bodyPr>
          <a:lstStyle/>
          <a:p>
            <a:r>
              <a:rPr lang="en-US" altLang="zh-CN" sz="4800" dirty="0">
                <a:solidFill>
                  <a:srgbClr val="0E419C"/>
                </a:solidFill>
              </a:rPr>
              <a:t>NLP and LLMs (CS40008.01)</a:t>
            </a:r>
            <a:br>
              <a:rPr lang="en-US" altLang="zh-CN" dirty="0">
                <a:solidFill>
                  <a:srgbClr val="0E419C"/>
                </a:solidFill>
              </a:rPr>
            </a:br>
            <a:r>
              <a:rPr lang="en-US" altLang="zh-CN" dirty="0">
                <a:solidFill>
                  <a:srgbClr val="0E419C"/>
                </a:solidFill>
              </a:rPr>
              <a:t>Lecture 01 – Introduction to NLP</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4000" y="3328023"/>
            <a:ext cx="9144000" cy="2396582"/>
          </a:xfrm>
          <a:solidFill>
            <a:schemeClr val="bg1"/>
          </a:solidFill>
        </p:spPr>
        <p:txBody>
          <a:bodyPr>
            <a:noAutofit/>
          </a:bodyPr>
          <a:lstStyle/>
          <a:p>
            <a:pPr>
              <a:lnSpc>
                <a:spcPct val="150000"/>
              </a:lnSpc>
            </a:pPr>
            <a:r>
              <a:rPr lang="en-US" altLang="zh-CN" sz="2000" dirty="0">
                <a:solidFill>
                  <a:srgbClr val="0E419C"/>
                </a:solidFill>
              </a:rPr>
              <a:t>Baojian Zhou</a:t>
            </a:r>
          </a:p>
          <a:p>
            <a:pPr>
              <a:lnSpc>
                <a:spcPct val="150000"/>
              </a:lnSpc>
            </a:pPr>
            <a:r>
              <a:rPr lang="en-US" altLang="zh-CN" sz="2000" dirty="0">
                <a:solidFill>
                  <a:srgbClr val="0E419C"/>
                </a:solidFill>
              </a:rPr>
              <a:t>NLP and LLMs (CS40008.01)</a:t>
            </a:r>
          </a:p>
          <a:p>
            <a:pPr>
              <a:lnSpc>
                <a:spcPct val="150000"/>
              </a:lnSpc>
            </a:pPr>
            <a:r>
              <a:rPr lang="en-US" altLang="zh-CN" sz="2000" dirty="0">
                <a:solidFill>
                  <a:srgbClr val="0E419C"/>
                </a:solidFill>
              </a:rPr>
              <a:t>School of Data Science, Fudan University</a:t>
            </a:r>
          </a:p>
          <a:p>
            <a:pPr>
              <a:lnSpc>
                <a:spcPct val="150000"/>
              </a:lnSpc>
            </a:pPr>
            <a:r>
              <a:rPr lang="en-US" altLang="zh-CN" sz="2000" dirty="0">
                <a:solidFill>
                  <a:srgbClr val="0E419C"/>
                </a:solidFill>
              </a:rPr>
              <a:t>03/05/2026</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F0F24-D632-40BB-A965-9D08ED0F1D92}"/>
              </a:ext>
            </a:extLst>
          </p:cNvPr>
          <p:cNvSpPr>
            <a:spLocks noGrp="1"/>
          </p:cNvSpPr>
          <p:nvPr>
            <p:ph type="title"/>
          </p:nvPr>
        </p:nvSpPr>
        <p:spPr/>
        <p:txBody>
          <a:bodyPr/>
          <a:lstStyle/>
          <a:p>
            <a:r>
              <a:rPr lang="en-US" altLang="zh-CN" dirty="0"/>
              <a:t>NLP is difficult!</a:t>
            </a:r>
            <a:endParaRPr lang="zh-CN" altLang="en-US" dirty="0"/>
          </a:p>
        </p:txBody>
      </p:sp>
      <p:sp>
        <p:nvSpPr>
          <p:cNvPr id="3" name="内容占位符 2">
            <a:extLst>
              <a:ext uri="{FF2B5EF4-FFF2-40B4-BE49-F238E27FC236}">
                <a16:creationId xmlns:a16="http://schemas.microsoft.com/office/drawing/2014/main" id="{257DBF1D-2F17-41D7-A0F0-111943CF589D}"/>
              </a:ext>
            </a:extLst>
          </p:cNvPr>
          <p:cNvSpPr>
            <a:spLocks noGrp="1"/>
          </p:cNvSpPr>
          <p:nvPr>
            <p:ph idx="1"/>
          </p:nvPr>
        </p:nvSpPr>
        <p:spPr>
          <a:xfrm>
            <a:off x="479425" y="1216815"/>
            <a:ext cx="11260630" cy="2331683"/>
          </a:xfrm>
        </p:spPr>
        <p:txBody>
          <a:bodyPr>
            <a:noAutofit/>
          </a:bodyPr>
          <a:lstStyle/>
          <a:p>
            <a:r>
              <a:rPr lang="en-US" altLang="zh-CN" b="1" dirty="0"/>
              <a:t>Ambiguity makes NLP hard</a:t>
            </a:r>
            <a:r>
              <a:rPr lang="en-US" altLang="zh-CN" b="1" dirty="0">
                <a:ea typeface="DengXian" charset="-122"/>
              </a:rPr>
              <a:t>!</a:t>
            </a:r>
            <a:endParaRPr kumimoji="0" lang="en-US" altLang="zh-CN" b="1" i="0" u="none" strike="noStrike" kern="1200" cap="none" spc="0" normalizeH="0" baseline="0" noProof="0" dirty="0">
              <a:ln>
                <a:noFill/>
              </a:ln>
              <a:effectLst/>
              <a:uLnTx/>
              <a:uFillTx/>
              <a:ea typeface="DengXian" charset="-122"/>
            </a:endParaRPr>
          </a:p>
          <a:p>
            <a:pPr lvl="1">
              <a:spcAft>
                <a:spcPts val="600"/>
              </a:spcAft>
            </a:pPr>
            <a:r>
              <a:rPr kumimoji="0" lang="en-US" altLang="en-US" b="1" i="0" u="none" strike="noStrike" kern="1200" cap="none" spc="0" normalizeH="0" baseline="0" noProof="0" dirty="0">
                <a:ln>
                  <a:noFill/>
                </a:ln>
                <a:solidFill>
                  <a:prstClr val="black"/>
                </a:solidFill>
                <a:effectLst/>
                <a:uLnTx/>
                <a:uFillTx/>
                <a:ea typeface="+mn-ea"/>
                <a:cs typeface="+mn-cs"/>
              </a:rPr>
              <a:t>A man saw a boy </a:t>
            </a:r>
            <a:r>
              <a:rPr kumimoji="0" lang="en-US" altLang="en-US" b="1" i="1" strike="noStrike" kern="1200" cap="none" spc="0" normalizeH="0" baseline="0" noProof="0" dirty="0">
                <a:ln>
                  <a:noFill/>
                </a:ln>
                <a:solidFill>
                  <a:srgbClr val="3366FF"/>
                </a:solidFill>
                <a:effectLst/>
                <a:uLnTx/>
                <a:uFillTx/>
                <a:ea typeface="+mn-ea"/>
                <a:cs typeface="+mn-cs"/>
              </a:rPr>
              <a:t>with a telescope</a:t>
            </a:r>
            <a:r>
              <a:rPr kumimoji="0" lang="en-US" altLang="en-US" b="1" i="0" u="none" strike="noStrike" kern="1200" cap="none" spc="0" normalizeH="0" baseline="0" noProof="0" dirty="0">
                <a:ln>
                  <a:noFill/>
                </a:ln>
                <a:solidFill>
                  <a:prstClr val="black"/>
                </a:solidFill>
                <a:effectLst/>
                <a:uLnTx/>
                <a:uFillTx/>
                <a:ea typeface="+mn-ea"/>
                <a:cs typeface="+mn-cs"/>
              </a:rPr>
              <a:t>.</a:t>
            </a:r>
            <a:r>
              <a:rPr lang="zh-CN" altLang="en-US" b="1" dirty="0">
                <a:solidFill>
                  <a:prstClr val="black"/>
                </a:solidFill>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kumimoji="0" lang="en-US" altLang="en-US" b="0" i="0" u="none" strike="noStrike" kern="1200" cap="none" spc="0" normalizeH="0" baseline="0" noProof="0" dirty="0">
                <a:ln>
                  <a:noFill/>
                </a:ln>
                <a:solidFill>
                  <a:prstClr val="black"/>
                </a:solidFill>
                <a:effectLst/>
                <a:uLnTx/>
                <a:uFillTx/>
                <a:ea typeface="+mn-ea"/>
                <a:cs typeface="+mn-cs"/>
              </a:rPr>
              <a:t>Who had the telescope?</a:t>
            </a:r>
          </a:p>
          <a:p>
            <a:pPr lvl="1">
              <a:spcAft>
                <a:spcPts val="600"/>
              </a:spcAft>
            </a:pP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He has </a:t>
            </a:r>
            <a:r>
              <a:rPr kumimoji="0" lang="en-US" altLang="zh-CN" b="1" i="1" strike="noStrike" kern="1200" cap="none" spc="0" normalizeH="0" baseline="0" noProof="0" dirty="0">
                <a:ln>
                  <a:noFill/>
                </a:ln>
                <a:solidFill>
                  <a:srgbClr val="3366FF"/>
                </a:solidFill>
                <a:effectLst/>
                <a:uLnTx/>
                <a:uFillTx/>
                <a:latin typeface="Arial" panose="020B0604020202020204"/>
                <a:ea typeface="+mn-ea"/>
                <a:cs typeface="+mn-cs"/>
              </a:rPr>
              <a:t>quit</a:t>
            </a:r>
            <a:r>
              <a:rPr kumimoji="0" lang="zh-CN" altLang="en-US"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smoking</a:t>
            </a:r>
            <a:r>
              <a:rPr lang="en-US" altLang="zh-CN" b="1"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It</a:t>
            </a:r>
            <a:r>
              <a:rPr lang="zh-CN" altLang="en-US" dirty="0">
                <a:solidFill>
                  <a:prstClr val="black"/>
                </a:solidFill>
                <a:latin typeface="Arial" panose="020B0604020202020204"/>
              </a:rPr>
              <a:t> </a:t>
            </a:r>
            <a:r>
              <a:rPr lang="en-US" altLang="zh-CN" dirty="0">
                <a:solidFill>
                  <a:prstClr val="black"/>
                </a:solidFill>
                <a:latin typeface="Arial" panose="020B0604020202020204"/>
              </a:rPr>
              <a:t>means</a:t>
            </a:r>
            <a:r>
              <a:rPr lang="zh-CN" altLang="en-US" dirty="0">
                <a:solidFill>
                  <a:prstClr val="black"/>
                </a:solidFill>
                <a:latin typeface="Arial" panose="020B0604020202020204"/>
              </a:rPr>
              <a:t> </a:t>
            </a:r>
            <a:r>
              <a:rPr lang="en-US" altLang="zh-CN" dirty="0">
                <a:solidFill>
                  <a:prstClr val="black"/>
                </a:solidFill>
                <a:latin typeface="Arial" panose="020B0604020202020204"/>
              </a:rPr>
              <a:t>that</a:t>
            </a:r>
            <a:r>
              <a:rPr lang="zh-CN" altLang="en-US" dirty="0">
                <a:solidFill>
                  <a:prstClr val="black"/>
                </a:solidFill>
                <a:latin typeface="Arial" panose="020B0604020202020204"/>
              </a:rPr>
              <a:t> </a:t>
            </a:r>
            <a:r>
              <a:rPr lang="en-US" altLang="zh-CN" dirty="0">
                <a:solidFill>
                  <a:prstClr val="black"/>
                </a:solidFill>
                <a:latin typeface="Arial" panose="020B0604020202020204"/>
              </a:rPr>
              <a:t>h</a:t>
            </a:r>
            <a:r>
              <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rPr>
              <a:t>e smoked before.</a:t>
            </a:r>
          </a:p>
          <a:p>
            <a:pPr lvl="1">
              <a:spcAft>
                <a:spcPts val="600"/>
              </a:spcAft>
            </a:pPr>
            <a:r>
              <a:rPr lang="en-US" altLang="zh-CN" sz="2000" dirty="0"/>
              <a:t>What does the </a:t>
            </a:r>
            <a:r>
              <a:rPr lang="en-US" altLang="zh-CN" sz="2000" b="1" i="1" dirty="0">
                <a:solidFill>
                  <a:srgbClr val="3366FF"/>
                </a:solidFill>
              </a:rPr>
              <a:t>Mighty Dragon</a:t>
            </a:r>
            <a:r>
              <a:rPr lang="en-US" altLang="zh-CN" sz="2000" i="1" dirty="0"/>
              <a:t> </a:t>
            </a:r>
            <a:r>
              <a:rPr lang="en-US" altLang="zh-CN" sz="2000" dirty="0"/>
              <a:t>mean</a:t>
            </a:r>
            <a:r>
              <a:rPr lang="zh-CN" altLang="en-US" sz="2000" dirty="0"/>
              <a:t>？</a:t>
            </a:r>
            <a:endParaRPr kumimoji="0" lang="en-US" altLang="zh-CN" sz="2000" b="0" i="0" u="none" strike="noStrike" kern="1200" cap="none" spc="0" normalizeH="0" baseline="0" noProof="0" dirty="0">
              <a:ln>
                <a:noFill/>
              </a:ln>
              <a:solidFill>
                <a:prstClr val="black"/>
              </a:solidFill>
              <a:effectLst/>
              <a:uLnTx/>
              <a:uFillTx/>
              <a:ea typeface="+mn-ea"/>
              <a:cs typeface="+mn-cs"/>
            </a:endParaRPr>
          </a:p>
          <a:p>
            <a:endParaRPr kumimoji="0" lang="en-US" altLang="zh-CN" b="0" i="0" u="none" strike="noStrike" kern="1200" cap="none" spc="0" normalizeH="0" baseline="0" noProof="0" dirty="0">
              <a:ln>
                <a:noFill/>
              </a:ln>
              <a:solidFill>
                <a:srgbClr val="C00000"/>
              </a:solidFill>
              <a:effectLst/>
              <a:uLnTx/>
              <a:uFillTx/>
              <a:ea typeface="DengXian" charset="-122"/>
            </a:endParaRPr>
          </a:p>
          <a:p>
            <a:endParaRPr lang="zh-CN" altLang="en-US" dirty="0"/>
          </a:p>
        </p:txBody>
      </p:sp>
      <p:pic>
        <p:nvPicPr>
          <p:cNvPr id="7" name="Picture 2" descr="Mighty Dragon - Fantasy &amp;amp;amp; Abstract Background Wallpapers on Desktop Nexus  (Image 1976994)">
            <a:extLst>
              <a:ext uri="{FF2B5EF4-FFF2-40B4-BE49-F238E27FC236}">
                <a16:creationId xmlns:a16="http://schemas.microsoft.com/office/drawing/2014/main" id="{548909F4-2253-43EC-B641-04FC61D5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90" y="4005820"/>
            <a:ext cx="2818988" cy="16266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7EEF77A-B723-4EC9-903E-765ADBF17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093" y="4004574"/>
            <a:ext cx="3110307" cy="1760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AA2AD0A-E5EB-4B52-A260-89C299275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2848" y="4004575"/>
            <a:ext cx="2642143" cy="1762789"/>
          </a:xfrm>
          <a:prstGeom prst="rect">
            <a:avLst/>
          </a:prstGeom>
          <a:noFill/>
          <a:extLst>
            <a:ext uri="{909E8E84-426E-40DD-AFC4-6F175D3DCCD1}">
              <a14:hiddenFill xmlns:a14="http://schemas.microsoft.com/office/drawing/2010/main">
                <a:solidFill>
                  <a:srgbClr val="FFFFFF"/>
                </a:solidFill>
              </a14:hiddenFill>
            </a:ext>
          </a:extLst>
        </p:spPr>
      </p:pic>
      <p:sp>
        <p:nvSpPr>
          <p:cNvPr id="15" name="灯片编号占位符 14">
            <a:extLst>
              <a:ext uri="{FF2B5EF4-FFF2-40B4-BE49-F238E27FC236}">
                <a16:creationId xmlns:a16="http://schemas.microsoft.com/office/drawing/2014/main" id="{5BEF05D2-EB7D-4AF1-9572-742BB3B5A1D6}"/>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spTree>
    <p:extLst>
      <p:ext uri="{BB962C8B-B14F-4D97-AF65-F5344CB8AC3E}">
        <p14:creationId xmlns:p14="http://schemas.microsoft.com/office/powerpoint/2010/main" val="14276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EF283-73C4-4387-B4A2-0A49DAB0B90B}"/>
              </a:ext>
            </a:extLst>
          </p:cNvPr>
          <p:cNvSpPr>
            <a:spLocks noGrp="1"/>
          </p:cNvSpPr>
          <p:nvPr>
            <p:ph type="title"/>
          </p:nvPr>
        </p:nvSpPr>
        <p:spPr/>
        <p:txBody>
          <a:bodyPr/>
          <a:lstStyle/>
          <a:p>
            <a:r>
              <a:rPr lang="en-US" altLang="zh-CN" dirty="0"/>
              <a:t>Ambiguities in English/Chinese</a:t>
            </a:r>
            <a:endParaRPr lang="zh-CN" altLang="en-US" dirty="0"/>
          </a:p>
        </p:txBody>
      </p:sp>
      <p:sp>
        <p:nvSpPr>
          <p:cNvPr id="3" name="内容占位符 2">
            <a:extLst>
              <a:ext uri="{FF2B5EF4-FFF2-40B4-BE49-F238E27FC236}">
                <a16:creationId xmlns:a16="http://schemas.microsoft.com/office/drawing/2014/main" id="{664F91A8-5673-4BD2-8DE2-6434AB8F38DB}"/>
              </a:ext>
            </a:extLst>
          </p:cNvPr>
          <p:cNvSpPr>
            <a:spLocks noGrp="1"/>
          </p:cNvSpPr>
          <p:nvPr>
            <p:ph idx="1"/>
          </p:nvPr>
        </p:nvSpPr>
        <p:spPr>
          <a:xfrm>
            <a:off x="493073" y="1176025"/>
            <a:ext cx="4581847" cy="5074435"/>
          </a:xfrm>
        </p:spPr>
        <p:txBody>
          <a:bodyPr>
            <a:noAutofit/>
          </a:bodyPr>
          <a:lstStyle/>
          <a:p>
            <a:r>
              <a:rPr lang="en-US" altLang="zh-CN" dirty="0"/>
              <a:t>Teacher </a:t>
            </a:r>
            <a:r>
              <a:rPr lang="en-US" altLang="zh-CN" dirty="0">
                <a:solidFill>
                  <a:srgbClr val="FF0000"/>
                </a:solidFill>
              </a:rPr>
              <a:t>strikes</a:t>
            </a:r>
            <a:r>
              <a:rPr lang="en-US" altLang="zh-CN" dirty="0"/>
              <a:t> idle kids.</a:t>
            </a:r>
          </a:p>
          <a:p>
            <a:r>
              <a:rPr lang="en-US" altLang="zh-CN" dirty="0"/>
              <a:t>The chickens are too </a:t>
            </a:r>
            <a:r>
              <a:rPr lang="en-US" altLang="zh-CN" dirty="0">
                <a:solidFill>
                  <a:srgbClr val="FF0000"/>
                </a:solidFill>
              </a:rPr>
              <a:t>hot</a:t>
            </a:r>
            <a:r>
              <a:rPr lang="en-US" altLang="zh-CN" dirty="0"/>
              <a:t> to eat.  </a:t>
            </a:r>
          </a:p>
          <a:p>
            <a:r>
              <a:rPr lang="en-US" altLang="zh-CN" dirty="0"/>
              <a:t>The </a:t>
            </a:r>
            <a:r>
              <a:rPr lang="en-US" altLang="zh-CN" dirty="0">
                <a:solidFill>
                  <a:srgbClr val="FF0000"/>
                </a:solidFill>
              </a:rPr>
              <a:t>old</a:t>
            </a:r>
            <a:r>
              <a:rPr lang="en-US" altLang="zh-CN" dirty="0"/>
              <a:t> men and women left the room.</a:t>
            </a:r>
          </a:p>
          <a:p>
            <a:r>
              <a:rPr lang="en-US" altLang="zh-CN" dirty="0"/>
              <a:t>He left her </a:t>
            </a:r>
            <a:r>
              <a:rPr lang="en-US" altLang="zh-CN" dirty="0">
                <a:solidFill>
                  <a:srgbClr val="FF0000"/>
                </a:solidFill>
              </a:rPr>
              <a:t>in tears</a:t>
            </a:r>
            <a:r>
              <a:rPr lang="en-US" altLang="zh-CN" dirty="0"/>
              <a:t>.</a:t>
            </a:r>
          </a:p>
          <a:p>
            <a:r>
              <a:rPr lang="en-US" altLang="zh-CN" dirty="0"/>
              <a:t>Hospitals are sued by </a:t>
            </a:r>
            <a:r>
              <a:rPr lang="en-US" altLang="zh-CN" dirty="0">
                <a:solidFill>
                  <a:srgbClr val="FF0000"/>
                </a:solidFill>
              </a:rPr>
              <a:t>6 foot doctors</a:t>
            </a:r>
            <a:r>
              <a:rPr lang="en-US" altLang="zh-CN" dirty="0"/>
              <a:t>.</a:t>
            </a:r>
            <a:endParaRPr lang="zh-CN" altLang="en-US" dirty="0"/>
          </a:p>
        </p:txBody>
      </p:sp>
      <p:sp>
        <p:nvSpPr>
          <p:cNvPr id="8" name="灯片编号占位符 7">
            <a:extLst>
              <a:ext uri="{FF2B5EF4-FFF2-40B4-BE49-F238E27FC236}">
                <a16:creationId xmlns:a16="http://schemas.microsoft.com/office/drawing/2014/main" id="{B53981BC-5B51-4CD2-8183-D32F02D204FC}"/>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sp>
        <p:nvSpPr>
          <p:cNvPr id="6" name="内容占位符 2">
            <a:extLst>
              <a:ext uri="{FF2B5EF4-FFF2-40B4-BE49-F238E27FC236}">
                <a16:creationId xmlns:a16="http://schemas.microsoft.com/office/drawing/2014/main" id="{AAA54CB4-FCE2-6241-A777-54E8B00523EE}"/>
              </a:ext>
            </a:extLst>
          </p:cNvPr>
          <p:cNvSpPr txBox="1">
            <a:spLocks/>
          </p:cNvSpPr>
          <p:nvPr/>
        </p:nvSpPr>
        <p:spPr>
          <a:xfrm>
            <a:off x="5854918" y="2022610"/>
            <a:ext cx="5844009" cy="35414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冬天，能穿多少穿多少；夏天，能穿多少穿多少；</a:t>
            </a:r>
          </a:p>
          <a:p>
            <a:r>
              <a:rPr lang="zh-CN" altLang="en-US" sz="2400" dirty="0"/>
              <a:t>单身的来由：原来是喜欢一个人，现在是喜欢一个人；</a:t>
            </a:r>
          </a:p>
          <a:p>
            <a:r>
              <a:rPr lang="zh-CN" altLang="en-US" sz="2400" dirty="0"/>
              <a:t>女致电男友：地铁站见。如果你到了我还没到，你就等着吧。如果我到了你还没到，你就等着吧！</a:t>
            </a:r>
          </a:p>
          <a:p>
            <a:endParaRPr lang="zh-CN" altLang="en-US" sz="2400" dirty="0"/>
          </a:p>
        </p:txBody>
      </p:sp>
    </p:spTree>
    <p:extLst>
      <p:ext uri="{BB962C8B-B14F-4D97-AF65-F5344CB8AC3E}">
        <p14:creationId xmlns:p14="http://schemas.microsoft.com/office/powerpoint/2010/main" val="13413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B5C8C-D3FD-4C2E-B6D9-8B2DC319AB8B}"/>
              </a:ext>
            </a:extLst>
          </p:cNvPr>
          <p:cNvSpPr>
            <a:spLocks noGrp="1"/>
          </p:cNvSpPr>
          <p:nvPr>
            <p:ph type="title"/>
          </p:nvPr>
        </p:nvSpPr>
        <p:spPr/>
        <p:txBody>
          <a:bodyPr/>
          <a:lstStyle/>
          <a:p>
            <a:r>
              <a:rPr lang="en-US" altLang="zh-CN" dirty="0"/>
              <a:t>Hard to inference</a:t>
            </a:r>
            <a:endParaRPr lang="zh-CN" altLang="en-US" dirty="0"/>
          </a:p>
        </p:txBody>
      </p:sp>
      <p:sp>
        <p:nvSpPr>
          <p:cNvPr id="3" name="内容占位符 2">
            <a:extLst>
              <a:ext uri="{FF2B5EF4-FFF2-40B4-BE49-F238E27FC236}">
                <a16:creationId xmlns:a16="http://schemas.microsoft.com/office/drawing/2014/main" id="{1C905790-50D6-42E7-9452-8BB21447CB1A}"/>
              </a:ext>
            </a:extLst>
          </p:cNvPr>
          <p:cNvSpPr>
            <a:spLocks noGrp="1"/>
          </p:cNvSpPr>
          <p:nvPr>
            <p:ph idx="1"/>
          </p:nvPr>
        </p:nvSpPr>
        <p:spPr>
          <a:xfrm>
            <a:off x="490229" y="1108433"/>
            <a:ext cx="11064875" cy="5508233"/>
          </a:xfrm>
        </p:spPr>
        <p:txBody>
          <a:bodyPr>
            <a:normAutofit/>
          </a:bodyPr>
          <a:lstStyle/>
          <a:p>
            <a:r>
              <a:rPr lang="en-US" altLang="zh-CN" b="1" dirty="0"/>
              <a:t>Example</a:t>
            </a:r>
            <a:endParaRPr lang="en-US" altLang="zh-CN" dirty="0"/>
          </a:p>
          <a:p>
            <a:pPr lvl="1"/>
            <a:r>
              <a:rPr lang="en-US" altLang="zh-CN" dirty="0"/>
              <a:t>A dime is better than a nickel</a:t>
            </a:r>
          </a:p>
          <a:p>
            <a:pPr lvl="1"/>
            <a:r>
              <a:rPr lang="en-US" altLang="zh-CN" dirty="0"/>
              <a:t>A nickel is better than a penny</a:t>
            </a:r>
          </a:p>
          <a:p>
            <a:pPr lvl="1"/>
            <a:r>
              <a:rPr lang="en-US" altLang="zh-CN" dirty="0"/>
              <a:t>Therefore, a dime is better than a penny</a:t>
            </a:r>
          </a:p>
          <a:p>
            <a:r>
              <a:rPr lang="en-US" altLang="zh-CN" b="1" dirty="0"/>
              <a:t>Adversarial Example</a:t>
            </a:r>
          </a:p>
          <a:p>
            <a:pPr lvl="1"/>
            <a:r>
              <a:rPr lang="en-US" altLang="zh-CN" dirty="0"/>
              <a:t>A penny is better than nothing</a:t>
            </a:r>
          </a:p>
          <a:p>
            <a:pPr lvl="1"/>
            <a:r>
              <a:rPr lang="en-US" altLang="zh-CN" dirty="0"/>
              <a:t>Nothing is better than world peace.</a:t>
            </a:r>
          </a:p>
          <a:p>
            <a:pPr lvl="1"/>
            <a:r>
              <a:rPr lang="en-US" altLang="zh-CN" dirty="0"/>
              <a:t>Therefore, a penny is better than world peace ???</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5BDBE6C8-A6E1-4277-8C8E-CABD00182DC5}"/>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Tree>
    <p:extLst>
      <p:ext uri="{BB962C8B-B14F-4D97-AF65-F5344CB8AC3E}">
        <p14:creationId xmlns:p14="http://schemas.microsoft.com/office/powerpoint/2010/main" val="59078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21604-4534-400C-B314-783D6AA97BE7}"/>
              </a:ext>
            </a:extLst>
          </p:cNvPr>
          <p:cNvSpPr>
            <a:spLocks noGrp="1"/>
          </p:cNvSpPr>
          <p:nvPr>
            <p:ph type="title"/>
          </p:nvPr>
        </p:nvSpPr>
        <p:spPr/>
        <p:txBody>
          <a:bodyPr/>
          <a:lstStyle/>
          <a:p>
            <a:r>
              <a:rPr lang="en-US" altLang="zh-CN" dirty="0"/>
              <a:t>Other difficulties</a:t>
            </a:r>
            <a:endParaRPr lang="zh-CN" altLang="en-US" dirty="0"/>
          </a:p>
        </p:txBody>
      </p:sp>
      <p:sp>
        <p:nvSpPr>
          <p:cNvPr id="7" name="TextBox 4">
            <a:extLst>
              <a:ext uri="{FF2B5EF4-FFF2-40B4-BE49-F238E27FC236}">
                <a16:creationId xmlns:a16="http://schemas.microsoft.com/office/drawing/2014/main" id="{A8F3AB69-731A-4C78-A747-BFF45C5B8823}"/>
              </a:ext>
            </a:extLst>
          </p:cNvPr>
          <p:cNvSpPr txBox="1"/>
          <p:nvPr/>
        </p:nvSpPr>
        <p:spPr>
          <a:xfrm>
            <a:off x="587873" y="1079288"/>
            <a:ext cx="352407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Non-standard English</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8" name="TextBox 5">
            <a:extLst>
              <a:ext uri="{FF2B5EF4-FFF2-40B4-BE49-F238E27FC236}">
                <a16:creationId xmlns:a16="http://schemas.microsoft.com/office/drawing/2014/main" id="{8F619C32-271C-4323-AFFB-34AC37F90067}"/>
              </a:ext>
            </a:extLst>
          </p:cNvPr>
          <p:cNvSpPr txBox="1"/>
          <p:nvPr/>
        </p:nvSpPr>
        <p:spPr>
          <a:xfrm>
            <a:off x="479426" y="1617063"/>
            <a:ext cx="3437308"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Great job @justinbieber! Were SOO PROUD of what youve accomplished! U taught us 2 #neversaynever &amp; you yourself should never give up either♥</a:t>
            </a:r>
          </a:p>
        </p:txBody>
      </p:sp>
      <p:sp>
        <p:nvSpPr>
          <p:cNvPr id="9" name="TextBox 6">
            <a:extLst>
              <a:ext uri="{FF2B5EF4-FFF2-40B4-BE49-F238E27FC236}">
                <a16:creationId xmlns:a16="http://schemas.microsoft.com/office/drawing/2014/main" id="{E8E3D02B-AC6A-4F59-B5EF-6DCB486243AD}"/>
              </a:ext>
            </a:extLst>
          </p:cNvPr>
          <p:cNvSpPr txBox="1"/>
          <p:nvPr/>
        </p:nvSpPr>
        <p:spPr>
          <a:xfrm>
            <a:off x="4623027" y="1129779"/>
            <a:ext cx="323336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Segmentation issues</a:t>
            </a:r>
          </a:p>
        </p:txBody>
      </p:sp>
      <p:sp>
        <p:nvSpPr>
          <p:cNvPr id="11" name="TextBox 8">
            <a:extLst>
              <a:ext uri="{FF2B5EF4-FFF2-40B4-BE49-F238E27FC236}">
                <a16:creationId xmlns:a16="http://schemas.microsoft.com/office/drawing/2014/main" id="{D02F0E8F-1ED0-458F-9B3E-E99CEFE00A9C}"/>
              </a:ext>
            </a:extLst>
          </p:cNvPr>
          <p:cNvSpPr txBox="1"/>
          <p:nvPr/>
        </p:nvSpPr>
        <p:spPr>
          <a:xfrm>
            <a:off x="9673979" y="1091220"/>
            <a:ext cx="14248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Idioms</a:t>
            </a:r>
          </a:p>
        </p:txBody>
      </p:sp>
      <p:sp>
        <p:nvSpPr>
          <p:cNvPr id="12" name="TextBox 9">
            <a:extLst>
              <a:ext uri="{FF2B5EF4-FFF2-40B4-BE49-F238E27FC236}">
                <a16:creationId xmlns:a16="http://schemas.microsoft.com/office/drawing/2014/main" id="{918CAC81-0829-4A4A-9AF8-CF5CF113E2B2}"/>
              </a:ext>
            </a:extLst>
          </p:cNvPr>
          <p:cNvSpPr txBox="1"/>
          <p:nvPr/>
        </p:nvSpPr>
        <p:spPr>
          <a:xfrm>
            <a:off x="8819929" y="1688636"/>
            <a:ext cx="2766060" cy="1452869"/>
          </a:xfrm>
          <a:prstGeom prst="rect">
            <a:avLst/>
          </a:prstGeom>
          <a:noFill/>
        </p:spPr>
        <p:txBody>
          <a:bodyPr wrap="square">
            <a:noAutofit/>
          </a:bodyPr>
          <a:lstStyle/>
          <a:p>
            <a:pPr marL="0" marR="0" lvl="0" indent="0" algn="ctr" defTabSz="914400" rtl="0" eaLnBrk="1" fontAlgn="auto" latinLnBrk="0" hangingPunct="1">
              <a:spcBef>
                <a:spcPts val="0"/>
              </a:spcBef>
              <a:spcAft>
                <a:spcPts val="0"/>
              </a:spcAft>
              <a:buClrTx/>
              <a:buSzTx/>
              <a:buFontTx/>
              <a:buNone/>
              <a:tabLst/>
              <a:defRPr/>
            </a:pPr>
            <a:r>
              <a:rPr lang="en-US" sz="2000" dirty="0"/>
              <a:t>dark horse</a:t>
            </a:r>
          </a:p>
          <a:p>
            <a:pPr marL="0" marR="0" lvl="0" indent="0" algn="ctr" defTabSz="914400" rtl="0" eaLnBrk="1" fontAlgn="auto" latinLnBrk="0" hangingPunct="1">
              <a:spcBef>
                <a:spcPts val="0"/>
              </a:spcBef>
              <a:spcAft>
                <a:spcPts val="0"/>
              </a:spcAft>
              <a:buClrTx/>
              <a:buSzTx/>
              <a:buFontTx/>
              <a:buNone/>
              <a:tabLst/>
              <a:defRPr/>
            </a:pPr>
            <a:r>
              <a:rPr lang="en-US" sz="2000" dirty="0"/>
              <a:t>lose face</a:t>
            </a:r>
          </a:p>
          <a:p>
            <a:pPr algn="ctr">
              <a:defRPr/>
            </a:pPr>
            <a:r>
              <a:rPr lang="en-US" sz="2000" dirty="0"/>
              <a:t>break a leg</a:t>
            </a:r>
          </a:p>
          <a:p>
            <a:pPr algn="ctr">
              <a:defRPr/>
            </a:pPr>
            <a:r>
              <a:rPr lang="en-US" altLang="zh-CN" sz="2000" dirty="0"/>
              <a:t>b</a:t>
            </a:r>
            <a:r>
              <a:rPr lang="en-US" sz="2000" dirty="0"/>
              <a:t>ite the bullet</a:t>
            </a:r>
            <a:endParaRPr lang="en-US" dirty="0"/>
          </a:p>
        </p:txBody>
      </p:sp>
      <p:sp>
        <p:nvSpPr>
          <p:cNvPr id="13" name="Rounded Rectangle 10">
            <a:extLst>
              <a:ext uri="{FF2B5EF4-FFF2-40B4-BE49-F238E27FC236}">
                <a16:creationId xmlns:a16="http://schemas.microsoft.com/office/drawing/2014/main" id="{01B7A599-0D18-4153-B2C3-BA21BF20AFB6}"/>
              </a:ext>
            </a:extLst>
          </p:cNvPr>
          <p:cNvSpPr/>
          <p:nvPr/>
        </p:nvSpPr>
        <p:spPr>
          <a:xfrm>
            <a:off x="479886"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14" name="TextBox 11">
            <a:extLst>
              <a:ext uri="{FF2B5EF4-FFF2-40B4-BE49-F238E27FC236}">
                <a16:creationId xmlns:a16="http://schemas.microsoft.com/office/drawing/2014/main" id="{0FA0E7F1-C971-4E13-81AB-97128F0B9E80}"/>
              </a:ext>
            </a:extLst>
          </p:cNvPr>
          <p:cNvSpPr txBox="1"/>
          <p:nvPr/>
        </p:nvSpPr>
        <p:spPr>
          <a:xfrm>
            <a:off x="1321289" y="4004393"/>
            <a:ext cx="205521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Neologisms</a:t>
            </a:r>
          </a:p>
        </p:txBody>
      </p:sp>
      <p:sp>
        <p:nvSpPr>
          <p:cNvPr id="15" name="TextBox 12">
            <a:extLst>
              <a:ext uri="{FF2B5EF4-FFF2-40B4-BE49-F238E27FC236}">
                <a16:creationId xmlns:a16="http://schemas.microsoft.com/office/drawing/2014/main" id="{0EF78634-46D7-4434-AE57-2A0C3C72034D}"/>
              </a:ext>
            </a:extLst>
          </p:cNvPr>
          <p:cNvSpPr txBox="1"/>
          <p:nvPr/>
        </p:nvSpPr>
        <p:spPr>
          <a:xfrm>
            <a:off x="479159" y="4557780"/>
            <a:ext cx="205521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unfriend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Retweet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bromance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anose="02010609060101010101" pitchFamily="49" charset="-122"/>
                <a:cs typeface="Calibri"/>
              </a:rPr>
              <a:t>鸡娃</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7" name="TextBox 14">
            <a:extLst>
              <a:ext uri="{FF2B5EF4-FFF2-40B4-BE49-F238E27FC236}">
                <a16:creationId xmlns:a16="http://schemas.microsoft.com/office/drawing/2014/main" id="{B21E7E47-3995-4623-A000-8A2FE98CC44F}"/>
              </a:ext>
            </a:extLst>
          </p:cNvPr>
          <p:cNvSpPr txBox="1"/>
          <p:nvPr/>
        </p:nvSpPr>
        <p:spPr>
          <a:xfrm>
            <a:off x="8636503" y="4054218"/>
            <a:ext cx="31329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Tricky entity names</a:t>
            </a:r>
          </a:p>
        </p:txBody>
      </p:sp>
      <p:sp>
        <p:nvSpPr>
          <p:cNvPr id="18" name="TextBox 15">
            <a:extLst>
              <a:ext uri="{FF2B5EF4-FFF2-40B4-BE49-F238E27FC236}">
                <a16:creationId xmlns:a16="http://schemas.microsoft.com/office/drawing/2014/main" id="{4996CDA8-CB43-49D1-8CF1-DE937871FE79}"/>
              </a:ext>
            </a:extLst>
          </p:cNvPr>
          <p:cNvSpPr txBox="1"/>
          <p:nvPr/>
        </p:nvSpPr>
        <p:spPr>
          <a:xfrm>
            <a:off x="8541153" y="4506233"/>
            <a:ext cx="3516237" cy="746358"/>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Where is </a:t>
            </a:r>
            <a:r>
              <a:rPr kumimoji="0" lang="en-US" sz="2000" b="1" i="1" u="none" strike="noStrike" kern="1200" cap="none" spc="0" normalizeH="0" baseline="0" noProof="0" dirty="0">
                <a:ln>
                  <a:noFill/>
                </a:ln>
                <a:solidFill>
                  <a:prstClr val="black"/>
                </a:solidFill>
                <a:effectLst/>
                <a:uLnTx/>
                <a:uFillTx/>
                <a:latin typeface="Calibri"/>
                <a:ea typeface="+mn-ea"/>
                <a:cs typeface="Calibri"/>
              </a:rPr>
              <a:t>A Bug’s Life</a:t>
            </a:r>
            <a:r>
              <a:rPr kumimoji="0" lang="en-US" sz="2000" b="0" i="0" u="none" strike="noStrike" kern="1200" cap="none" spc="0" normalizeH="0" baseline="0" noProof="0" dirty="0">
                <a:ln>
                  <a:noFill/>
                </a:ln>
                <a:solidFill>
                  <a:prstClr val="black"/>
                </a:solidFill>
                <a:effectLst/>
                <a:uLnTx/>
                <a:uFillTx/>
                <a:latin typeface="Calibri"/>
                <a:ea typeface="+mn-ea"/>
                <a:cs typeface="Calibri"/>
              </a:rPr>
              <a:t> playing …</a:t>
            </a:r>
            <a:endParaRPr kumimoji="0" lang="en-US" sz="2000" b="0" i="1"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Calibri"/>
              </a:rPr>
              <a:t>Let It Be</a:t>
            </a:r>
            <a:r>
              <a:rPr kumimoji="0" lang="en-US" sz="2000" b="0" i="0" u="none" strike="noStrike" kern="1200" cap="none" spc="0" normalizeH="0" baseline="0" noProof="0" dirty="0">
                <a:ln>
                  <a:noFill/>
                </a:ln>
                <a:solidFill>
                  <a:prstClr val="black"/>
                </a:solidFill>
                <a:effectLst/>
                <a:uLnTx/>
                <a:uFillTx/>
                <a:latin typeface="Calibri"/>
                <a:ea typeface="+mn-ea"/>
                <a:cs typeface="Calibri"/>
              </a:rPr>
              <a:t> was recorded …</a:t>
            </a:r>
          </a:p>
        </p:txBody>
      </p:sp>
      <p:sp>
        <p:nvSpPr>
          <p:cNvPr id="20" name="TextBox 17">
            <a:extLst>
              <a:ext uri="{FF2B5EF4-FFF2-40B4-BE49-F238E27FC236}">
                <a16:creationId xmlns:a16="http://schemas.microsoft.com/office/drawing/2014/main" id="{8406AC34-6C8A-4A2E-B214-9DC67C04FFE9}"/>
              </a:ext>
            </a:extLst>
          </p:cNvPr>
          <p:cNvSpPr txBox="1"/>
          <p:nvPr/>
        </p:nvSpPr>
        <p:spPr>
          <a:xfrm>
            <a:off x="4796039" y="4056196"/>
            <a:ext cx="304049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World knowledge</a:t>
            </a:r>
          </a:p>
        </p:txBody>
      </p:sp>
      <p:sp>
        <p:nvSpPr>
          <p:cNvPr id="21" name="TextBox 18">
            <a:extLst>
              <a:ext uri="{FF2B5EF4-FFF2-40B4-BE49-F238E27FC236}">
                <a16:creationId xmlns:a16="http://schemas.microsoft.com/office/drawing/2014/main" id="{614F4085-CFEE-4F26-B1A9-F75258DD7C57}"/>
              </a:ext>
            </a:extLst>
          </p:cNvPr>
          <p:cNvSpPr txBox="1"/>
          <p:nvPr/>
        </p:nvSpPr>
        <p:spPr>
          <a:xfrm>
            <a:off x="4740915" y="4904947"/>
            <a:ext cx="3150745" cy="746358"/>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sisters.</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mothers.</a:t>
            </a:r>
          </a:p>
        </p:txBody>
      </p:sp>
      <p:grpSp>
        <p:nvGrpSpPr>
          <p:cNvPr id="23" name="Group 80">
            <a:extLst>
              <a:ext uri="{FF2B5EF4-FFF2-40B4-BE49-F238E27FC236}">
                <a16:creationId xmlns:a16="http://schemas.microsoft.com/office/drawing/2014/main" id="{C66AE00A-17D0-4E7F-AF01-7C488D203DF3}"/>
              </a:ext>
            </a:extLst>
          </p:cNvPr>
          <p:cNvGrpSpPr>
            <a:grpSpLocks/>
          </p:cNvGrpSpPr>
          <p:nvPr/>
        </p:nvGrpSpPr>
        <p:grpSpPr bwMode="auto">
          <a:xfrm>
            <a:off x="4844369" y="2455383"/>
            <a:ext cx="2755295" cy="533400"/>
            <a:chOff x="3686175" y="2535809"/>
            <a:chExt cx="1774825" cy="337261"/>
          </a:xfrm>
        </p:grpSpPr>
        <p:sp>
          <p:nvSpPr>
            <p:cNvPr id="24" name="Rectangle 21">
              <a:extLst>
                <a:ext uri="{FF2B5EF4-FFF2-40B4-BE49-F238E27FC236}">
                  <a16:creationId xmlns:a16="http://schemas.microsoft.com/office/drawing/2014/main" id="{2E523B89-5E94-40D5-9177-219B299F2146}"/>
                </a:ext>
              </a:extLst>
            </p:cNvPr>
            <p:cNvSpPr/>
            <p:nvPr/>
          </p:nvSpPr>
          <p:spPr>
            <a:xfrm>
              <a:off x="3686175" y="2535809"/>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5" name="Rectangle 22">
              <a:extLst>
                <a:ext uri="{FF2B5EF4-FFF2-40B4-BE49-F238E27FC236}">
                  <a16:creationId xmlns:a16="http://schemas.microsoft.com/office/drawing/2014/main" id="{18B2F018-70E3-457F-A3CF-4D00E711240C}"/>
                </a:ext>
              </a:extLst>
            </p:cNvPr>
            <p:cNvSpPr/>
            <p:nvPr/>
          </p:nvSpPr>
          <p:spPr>
            <a:xfrm>
              <a:off x="3897307" y="2535809"/>
              <a:ext cx="23752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6" name="Rectangle 23">
              <a:extLst>
                <a:ext uri="{FF2B5EF4-FFF2-40B4-BE49-F238E27FC236}">
                  <a16:creationId xmlns:a16="http://schemas.microsoft.com/office/drawing/2014/main" id="{ECE0023D-9F43-4E3E-9C26-349EB327A03F}"/>
                </a:ext>
              </a:extLst>
            </p:cNvPr>
            <p:cNvSpPr/>
            <p:nvPr/>
          </p:nvSpPr>
          <p:spPr>
            <a:xfrm>
              <a:off x="4159901" y="2535809"/>
              <a:ext cx="49352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7" name="Rectangle 24">
              <a:extLst>
                <a:ext uri="{FF2B5EF4-FFF2-40B4-BE49-F238E27FC236}">
                  <a16:creationId xmlns:a16="http://schemas.microsoft.com/office/drawing/2014/main" id="{1BC42EB2-090B-4B7F-B345-EC05F9B485A0}"/>
                </a:ext>
              </a:extLst>
            </p:cNvPr>
            <p:cNvSpPr/>
            <p:nvPr/>
          </p:nvSpPr>
          <p:spPr>
            <a:xfrm>
              <a:off x="4678494" y="2535809"/>
              <a:ext cx="32857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8" name="Rectangle 25">
              <a:extLst>
                <a:ext uri="{FF2B5EF4-FFF2-40B4-BE49-F238E27FC236}">
                  <a16:creationId xmlns:a16="http://schemas.microsoft.com/office/drawing/2014/main" id="{BE2440A4-B9E0-4B10-833A-961E5ED6A30F}"/>
                </a:ext>
              </a:extLst>
            </p:cNvPr>
            <p:cNvSpPr/>
            <p:nvPr/>
          </p:nvSpPr>
          <p:spPr>
            <a:xfrm>
              <a:off x="5029500" y="2535809"/>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9" name="Rectangle 26">
              <a:extLst>
                <a:ext uri="{FF2B5EF4-FFF2-40B4-BE49-F238E27FC236}">
                  <a16:creationId xmlns:a16="http://schemas.microsoft.com/office/drawing/2014/main" id="{5EE60752-BFF5-4753-9D13-AAC6B8575DEB}"/>
                </a:ext>
              </a:extLst>
            </p:cNvPr>
            <p:cNvSpPr/>
            <p:nvPr/>
          </p:nvSpPr>
          <p:spPr>
            <a:xfrm>
              <a:off x="3686175" y="2727808"/>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0" name="Rectangle 27">
              <a:extLst>
                <a:ext uri="{FF2B5EF4-FFF2-40B4-BE49-F238E27FC236}">
                  <a16:creationId xmlns:a16="http://schemas.microsoft.com/office/drawing/2014/main" id="{E7932D21-EABE-437B-8C1E-809CE1E215B3}"/>
                </a:ext>
              </a:extLst>
            </p:cNvPr>
            <p:cNvSpPr/>
            <p:nvPr/>
          </p:nvSpPr>
          <p:spPr>
            <a:xfrm>
              <a:off x="3897307" y="2727808"/>
              <a:ext cx="48428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1" name="Rectangle 28">
              <a:extLst>
                <a:ext uri="{FF2B5EF4-FFF2-40B4-BE49-F238E27FC236}">
                  <a16:creationId xmlns:a16="http://schemas.microsoft.com/office/drawing/2014/main" id="{E217D3C0-E4D5-460D-BAF0-EBD1DE7E6BEB}"/>
                </a:ext>
              </a:extLst>
            </p:cNvPr>
            <p:cNvSpPr/>
            <p:nvPr/>
          </p:nvSpPr>
          <p:spPr>
            <a:xfrm>
              <a:off x="4413259" y="2727808"/>
              <a:ext cx="593808"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2" name="Rectangle 29">
              <a:extLst>
                <a:ext uri="{FF2B5EF4-FFF2-40B4-BE49-F238E27FC236}">
                  <a16:creationId xmlns:a16="http://schemas.microsoft.com/office/drawing/2014/main" id="{E7C6E920-2FF5-4754-92B4-D5EA934CAB7A}"/>
                </a:ext>
              </a:extLst>
            </p:cNvPr>
            <p:cNvSpPr/>
            <p:nvPr/>
          </p:nvSpPr>
          <p:spPr>
            <a:xfrm>
              <a:off x="5029500" y="2727808"/>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grpSp>
      <p:sp>
        <p:nvSpPr>
          <p:cNvPr id="33" name="TextBox 30">
            <a:extLst>
              <a:ext uri="{FF2B5EF4-FFF2-40B4-BE49-F238E27FC236}">
                <a16:creationId xmlns:a16="http://schemas.microsoft.com/office/drawing/2014/main" id="{B9A6B4E3-8382-4F1B-8AAC-1D2D2649876A}"/>
              </a:ext>
            </a:extLst>
          </p:cNvPr>
          <p:cNvSpPr txBox="1"/>
          <p:nvPr/>
        </p:nvSpPr>
        <p:spPr>
          <a:xfrm>
            <a:off x="4740915" y="2407811"/>
            <a:ext cx="2959015" cy="609600"/>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p:txBody>
      </p:sp>
      <p:pic>
        <p:nvPicPr>
          <p:cNvPr id="34" name="图片 33">
            <a:extLst>
              <a:ext uri="{FF2B5EF4-FFF2-40B4-BE49-F238E27FC236}">
                <a16:creationId xmlns:a16="http://schemas.microsoft.com/office/drawing/2014/main" id="{F4C27E5C-E244-4CB2-B540-2A59AE9443CD}"/>
              </a:ext>
            </a:extLst>
          </p:cNvPr>
          <p:cNvPicPr>
            <a:picLocks noChangeAspect="1"/>
          </p:cNvPicPr>
          <p:nvPr/>
        </p:nvPicPr>
        <p:blipFill>
          <a:blip r:embed="rId3"/>
          <a:stretch>
            <a:fillRect/>
          </a:stretch>
        </p:blipFill>
        <p:spPr>
          <a:xfrm>
            <a:off x="10379252" y="5229537"/>
            <a:ext cx="939800" cy="935767"/>
          </a:xfrm>
          <a:prstGeom prst="rect">
            <a:avLst/>
          </a:prstGeom>
        </p:spPr>
      </p:pic>
      <p:pic>
        <p:nvPicPr>
          <p:cNvPr id="35" name="Picture 2" descr="undefined">
            <a:extLst>
              <a:ext uri="{FF2B5EF4-FFF2-40B4-BE49-F238E27FC236}">
                <a16:creationId xmlns:a16="http://schemas.microsoft.com/office/drawing/2014/main" id="{81A32146-BEBC-49BE-BE0A-51C4075DE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455" y="5265793"/>
            <a:ext cx="574232" cy="8616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romance: Male Bonds and Friendships">
            <a:extLst>
              <a:ext uri="{FF2B5EF4-FFF2-40B4-BE49-F238E27FC236}">
                <a16:creationId xmlns:a16="http://schemas.microsoft.com/office/drawing/2014/main" id="{CD56080D-AC74-445D-BA94-52B5F7E6A0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31" r="10426"/>
          <a:stretch/>
        </p:blipFill>
        <p:spPr bwMode="auto">
          <a:xfrm>
            <a:off x="2276667" y="4750394"/>
            <a:ext cx="1734908" cy="790654"/>
          </a:xfrm>
          <a:prstGeom prst="rect">
            <a:avLst/>
          </a:prstGeom>
          <a:noFill/>
          <a:extLst>
            <a:ext uri="{909E8E84-426E-40DD-AFC4-6F175D3DCCD1}">
              <a14:hiddenFill xmlns:a14="http://schemas.microsoft.com/office/drawing/2010/main">
                <a:solidFill>
                  <a:srgbClr val="FFFFFF"/>
                </a:solidFill>
              </a14:hiddenFill>
            </a:ext>
          </a:extLst>
        </p:spPr>
      </p:pic>
      <p:sp>
        <p:nvSpPr>
          <p:cNvPr id="40" name="灯片编号占位符 39">
            <a:extLst>
              <a:ext uri="{FF2B5EF4-FFF2-40B4-BE49-F238E27FC236}">
                <a16:creationId xmlns:a16="http://schemas.microsoft.com/office/drawing/2014/main" id="{269E1827-70BD-471E-A4D1-16EC0CAB5F1A}"/>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sp>
        <p:nvSpPr>
          <p:cNvPr id="37" name="Rounded Rectangle 10">
            <a:extLst>
              <a:ext uri="{FF2B5EF4-FFF2-40B4-BE49-F238E27FC236}">
                <a16:creationId xmlns:a16="http://schemas.microsoft.com/office/drawing/2014/main" id="{64001E1A-5222-F747-AD6D-B6F72927D151}"/>
              </a:ext>
            </a:extLst>
          </p:cNvPr>
          <p:cNvSpPr/>
          <p:nvPr/>
        </p:nvSpPr>
        <p:spPr>
          <a:xfrm>
            <a:off x="479886" y="11040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8" name="Rounded Rectangle 10">
            <a:extLst>
              <a:ext uri="{FF2B5EF4-FFF2-40B4-BE49-F238E27FC236}">
                <a16:creationId xmlns:a16="http://schemas.microsoft.com/office/drawing/2014/main" id="{2BBFC8CE-EDDA-A448-AB7A-DFE08D53F58B}"/>
              </a:ext>
            </a:extLst>
          </p:cNvPr>
          <p:cNvSpPr/>
          <p:nvPr/>
        </p:nvSpPr>
        <p:spPr>
          <a:xfrm>
            <a:off x="4382158" y="1103611"/>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9" name="Rounded Rectangle 10">
            <a:extLst>
              <a:ext uri="{FF2B5EF4-FFF2-40B4-BE49-F238E27FC236}">
                <a16:creationId xmlns:a16="http://schemas.microsoft.com/office/drawing/2014/main" id="{E65F6F18-E820-1848-B71E-7C9BE57A9FCF}"/>
              </a:ext>
            </a:extLst>
          </p:cNvPr>
          <p:cNvSpPr/>
          <p:nvPr/>
        </p:nvSpPr>
        <p:spPr>
          <a:xfrm>
            <a:off x="8260263" y="1091220"/>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1" name="Rounded Rectangle 10">
            <a:extLst>
              <a:ext uri="{FF2B5EF4-FFF2-40B4-BE49-F238E27FC236}">
                <a16:creationId xmlns:a16="http://schemas.microsoft.com/office/drawing/2014/main" id="{173C1E1E-3B99-3E46-A876-D98C54D721C6}"/>
              </a:ext>
            </a:extLst>
          </p:cNvPr>
          <p:cNvSpPr/>
          <p:nvPr/>
        </p:nvSpPr>
        <p:spPr>
          <a:xfrm>
            <a:off x="4376443" y="4003519"/>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2" name="Rounded Rectangle 10">
            <a:extLst>
              <a:ext uri="{FF2B5EF4-FFF2-40B4-BE49-F238E27FC236}">
                <a16:creationId xmlns:a16="http://schemas.microsoft.com/office/drawing/2014/main" id="{5B4ACBE4-0CD6-A746-9D6A-C16C1A89A416}"/>
              </a:ext>
            </a:extLst>
          </p:cNvPr>
          <p:cNvSpPr/>
          <p:nvPr/>
        </p:nvSpPr>
        <p:spPr>
          <a:xfrm>
            <a:off x="8260263"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3" name="TextBox 42">
            <a:extLst>
              <a:ext uri="{FF2B5EF4-FFF2-40B4-BE49-F238E27FC236}">
                <a16:creationId xmlns:a16="http://schemas.microsoft.com/office/drawing/2014/main" id="{663D9211-3BD8-0A43-8A3F-70DFA949231A}"/>
              </a:ext>
            </a:extLst>
          </p:cNvPr>
          <p:cNvSpPr txBox="1"/>
          <p:nvPr/>
        </p:nvSpPr>
        <p:spPr>
          <a:xfrm>
            <a:off x="5160044" y="1766563"/>
            <a:ext cx="2049082" cy="646331"/>
          </a:xfrm>
          <a:prstGeom prst="rect">
            <a:avLst/>
          </a:prstGeom>
          <a:noFill/>
        </p:spPr>
        <p:txBody>
          <a:bodyPr wrap="square">
            <a:spAutoFit/>
          </a:bodyPr>
          <a:lstStyle/>
          <a:p>
            <a:pPr algn="ctr"/>
            <a:r>
              <a:rPr lang="en-US" dirty="0"/>
              <a:t>San Francisco</a:t>
            </a:r>
          </a:p>
          <a:p>
            <a:pPr algn="ctr"/>
            <a:r>
              <a:rPr lang="en-US" dirty="0"/>
              <a:t>Los Angeles</a:t>
            </a:r>
            <a:endParaRPr lang="en-CN" dirty="0"/>
          </a:p>
        </p:txBody>
      </p:sp>
    </p:spTree>
    <p:extLst>
      <p:ext uri="{BB962C8B-B14F-4D97-AF65-F5344CB8AC3E}">
        <p14:creationId xmlns:p14="http://schemas.microsoft.com/office/powerpoint/2010/main" val="2452821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C4D2C-56FD-4EAD-9BB5-F90AF3E83B48}"/>
              </a:ext>
            </a:extLst>
          </p:cNvPr>
          <p:cNvSpPr>
            <a:spLocks noGrp="1"/>
          </p:cNvSpPr>
          <p:nvPr>
            <p:ph type="title"/>
          </p:nvPr>
        </p:nvSpPr>
        <p:spPr/>
        <p:txBody>
          <a:bodyPr/>
          <a:lstStyle/>
          <a:p>
            <a:r>
              <a:rPr lang="en-US" altLang="zh-CN" dirty="0"/>
              <a:t>NLP conferences</a:t>
            </a:r>
            <a:r>
              <a:rPr lang="zh-CN" altLang="en-US" dirty="0"/>
              <a:t> </a:t>
            </a:r>
            <a:r>
              <a:rPr lang="en-US" altLang="zh-CN" dirty="0"/>
              <a:t>and</a:t>
            </a:r>
            <a:r>
              <a:rPr lang="zh-CN" altLang="en-US" dirty="0"/>
              <a:t> </a:t>
            </a:r>
            <a:r>
              <a:rPr lang="en-US" altLang="zh-CN" dirty="0"/>
              <a:t>people</a:t>
            </a:r>
            <a:endParaRPr lang="zh-CN" altLang="en-US" dirty="0"/>
          </a:p>
        </p:txBody>
      </p:sp>
      <p:sp>
        <p:nvSpPr>
          <p:cNvPr id="3" name="内容占位符 2">
            <a:extLst>
              <a:ext uri="{FF2B5EF4-FFF2-40B4-BE49-F238E27FC236}">
                <a16:creationId xmlns:a16="http://schemas.microsoft.com/office/drawing/2014/main" id="{A2329E99-63D6-4431-9247-9BC2BF0FE25F}"/>
              </a:ext>
            </a:extLst>
          </p:cNvPr>
          <p:cNvSpPr>
            <a:spLocks noGrp="1"/>
          </p:cNvSpPr>
          <p:nvPr>
            <p:ph idx="1"/>
          </p:nvPr>
        </p:nvSpPr>
        <p:spPr/>
        <p:txBody>
          <a:bodyPr>
            <a:noAutofit/>
          </a:bodyPr>
          <a:lstStyle/>
          <a:p>
            <a:r>
              <a:rPr lang="en-US" altLang="zh-CN" b="1" dirty="0"/>
              <a:t>Natural Language Processing</a:t>
            </a:r>
          </a:p>
          <a:p>
            <a:pPr lvl="1"/>
            <a:r>
              <a:rPr lang="en-US" altLang="zh-CN" dirty="0"/>
              <a:t>ACL, EMNLP, COLING, NAACL, EACL (</a:t>
            </a:r>
            <a:r>
              <a:rPr lang="en-US" altLang="zh-CN" dirty="0">
                <a:hlinkClick r:id="rId3"/>
              </a:rPr>
              <a:t>https://aclanthology.org/</a:t>
            </a:r>
            <a:r>
              <a:rPr lang="en-US" altLang="zh-CN" dirty="0"/>
              <a:t> )</a:t>
            </a:r>
          </a:p>
          <a:p>
            <a:r>
              <a:rPr lang="en-US" altLang="zh-CN" b="1" dirty="0"/>
              <a:t>Machine learning</a:t>
            </a:r>
          </a:p>
          <a:p>
            <a:pPr lvl="1"/>
            <a:r>
              <a:rPr lang="en-US" altLang="zh-CN" dirty="0"/>
              <a:t>ICML, NIPS, ICLR</a:t>
            </a:r>
          </a:p>
          <a:p>
            <a:r>
              <a:rPr lang="en-US" altLang="zh-CN" b="1" dirty="0"/>
              <a:t>Information Retrieval</a:t>
            </a:r>
          </a:p>
          <a:p>
            <a:pPr lvl="1"/>
            <a:r>
              <a:rPr lang="en-US" altLang="zh-CN" dirty="0"/>
              <a:t>SIGIR, WWW, CIKM, WSDM</a:t>
            </a:r>
          </a:p>
          <a:p>
            <a:r>
              <a:rPr lang="en-US" altLang="zh-CN" b="1" dirty="0"/>
              <a:t>Data Mining</a:t>
            </a:r>
          </a:p>
          <a:p>
            <a:pPr lvl="1"/>
            <a:r>
              <a:rPr lang="en-US" altLang="zh-CN" dirty="0"/>
              <a:t>KDD</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988CA186-18D4-4BEF-9B3F-F2843E52851D}"/>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pic>
        <p:nvPicPr>
          <p:cNvPr id="6" name="Picture 5">
            <a:extLst>
              <a:ext uri="{FF2B5EF4-FFF2-40B4-BE49-F238E27FC236}">
                <a16:creationId xmlns:a16="http://schemas.microsoft.com/office/drawing/2014/main" id="{1B35F182-BD5D-D445-8A0D-DD7B7C0E2D91}"/>
              </a:ext>
            </a:extLst>
          </p:cNvPr>
          <p:cNvPicPr>
            <a:picLocks noChangeAspect="1"/>
          </p:cNvPicPr>
          <p:nvPr/>
        </p:nvPicPr>
        <p:blipFill rotWithShape="1">
          <a:blip r:embed="rId4">
            <a:extLst>
              <a:ext uri="{28A0092B-C50C-407E-A947-70E740481C1C}">
                <a14:useLocalDpi xmlns:a14="http://schemas.microsoft.com/office/drawing/2010/main" val="0"/>
              </a:ext>
            </a:extLst>
          </a:blip>
          <a:srcRect r="27394"/>
          <a:stretch/>
        </p:blipFill>
        <p:spPr>
          <a:xfrm>
            <a:off x="9313881" y="3747414"/>
            <a:ext cx="1916473" cy="1224897"/>
          </a:xfrm>
          <a:prstGeom prst="rect">
            <a:avLst/>
          </a:prstGeom>
        </p:spPr>
      </p:pic>
      <p:pic>
        <p:nvPicPr>
          <p:cNvPr id="7" name="Picture 6">
            <a:extLst>
              <a:ext uri="{FF2B5EF4-FFF2-40B4-BE49-F238E27FC236}">
                <a16:creationId xmlns:a16="http://schemas.microsoft.com/office/drawing/2014/main" id="{D69829DA-1649-8748-AB3F-101831D4D45C}"/>
              </a:ext>
            </a:extLst>
          </p:cNvPr>
          <p:cNvPicPr>
            <a:picLocks noChangeAspect="1"/>
          </p:cNvPicPr>
          <p:nvPr/>
        </p:nvPicPr>
        <p:blipFill rotWithShape="1">
          <a:blip r:embed="rId5">
            <a:extLst>
              <a:ext uri="{28A0092B-C50C-407E-A947-70E740481C1C}">
                <a14:useLocalDpi xmlns:a14="http://schemas.microsoft.com/office/drawing/2010/main" val="0"/>
              </a:ext>
            </a:extLst>
          </a:blip>
          <a:srcRect r="27253"/>
          <a:stretch/>
        </p:blipFill>
        <p:spPr>
          <a:xfrm>
            <a:off x="5319119" y="5352468"/>
            <a:ext cx="1924009" cy="1207825"/>
          </a:xfrm>
          <a:prstGeom prst="rect">
            <a:avLst/>
          </a:prstGeom>
        </p:spPr>
      </p:pic>
      <p:pic>
        <p:nvPicPr>
          <p:cNvPr id="9" name="Picture 8">
            <a:extLst>
              <a:ext uri="{FF2B5EF4-FFF2-40B4-BE49-F238E27FC236}">
                <a16:creationId xmlns:a16="http://schemas.microsoft.com/office/drawing/2014/main" id="{6A12187B-6FC8-B349-8BE2-13AE21D10B76}"/>
              </a:ext>
            </a:extLst>
          </p:cNvPr>
          <p:cNvPicPr>
            <a:picLocks noChangeAspect="1"/>
          </p:cNvPicPr>
          <p:nvPr/>
        </p:nvPicPr>
        <p:blipFill rotWithShape="1">
          <a:blip r:embed="rId6">
            <a:extLst>
              <a:ext uri="{28A0092B-C50C-407E-A947-70E740481C1C}">
                <a14:useLocalDpi xmlns:a14="http://schemas.microsoft.com/office/drawing/2010/main" val="0"/>
              </a:ext>
            </a:extLst>
          </a:blip>
          <a:srcRect r="27259"/>
          <a:stretch/>
        </p:blipFill>
        <p:spPr>
          <a:xfrm>
            <a:off x="7342673" y="3747414"/>
            <a:ext cx="1916473" cy="1264198"/>
          </a:xfrm>
          <a:prstGeom prst="rect">
            <a:avLst/>
          </a:prstGeom>
        </p:spPr>
      </p:pic>
      <p:pic>
        <p:nvPicPr>
          <p:cNvPr id="10" name="Picture 9">
            <a:extLst>
              <a:ext uri="{FF2B5EF4-FFF2-40B4-BE49-F238E27FC236}">
                <a16:creationId xmlns:a16="http://schemas.microsoft.com/office/drawing/2014/main" id="{F757D22D-E255-2E42-A639-23E1669A0499}"/>
              </a:ext>
            </a:extLst>
          </p:cNvPr>
          <p:cNvPicPr>
            <a:picLocks noChangeAspect="1"/>
          </p:cNvPicPr>
          <p:nvPr/>
        </p:nvPicPr>
        <p:blipFill rotWithShape="1">
          <a:blip r:embed="rId7">
            <a:extLst>
              <a:ext uri="{28A0092B-C50C-407E-A947-70E740481C1C}">
                <a14:useLocalDpi xmlns:a14="http://schemas.microsoft.com/office/drawing/2010/main" val="0"/>
              </a:ext>
            </a:extLst>
          </a:blip>
          <a:srcRect r="29180"/>
          <a:stretch/>
        </p:blipFill>
        <p:spPr>
          <a:xfrm>
            <a:off x="5371465" y="3751054"/>
            <a:ext cx="1916473" cy="1264198"/>
          </a:xfrm>
          <a:prstGeom prst="rect">
            <a:avLst/>
          </a:prstGeom>
        </p:spPr>
      </p:pic>
      <p:pic>
        <p:nvPicPr>
          <p:cNvPr id="11" name="Picture 10">
            <a:extLst>
              <a:ext uri="{FF2B5EF4-FFF2-40B4-BE49-F238E27FC236}">
                <a16:creationId xmlns:a16="http://schemas.microsoft.com/office/drawing/2014/main" id="{AEBDF11B-AE91-C044-B5C6-7F27F39A1781}"/>
              </a:ext>
            </a:extLst>
          </p:cNvPr>
          <p:cNvPicPr>
            <a:picLocks noChangeAspect="1"/>
          </p:cNvPicPr>
          <p:nvPr/>
        </p:nvPicPr>
        <p:blipFill rotWithShape="1">
          <a:blip r:embed="rId8">
            <a:extLst>
              <a:ext uri="{28A0092B-C50C-407E-A947-70E740481C1C}">
                <a14:useLocalDpi xmlns:a14="http://schemas.microsoft.com/office/drawing/2010/main" val="0"/>
              </a:ext>
            </a:extLst>
          </a:blip>
          <a:srcRect r="28089"/>
          <a:stretch/>
        </p:blipFill>
        <p:spPr>
          <a:xfrm>
            <a:off x="9305015" y="5358184"/>
            <a:ext cx="1869762" cy="1205966"/>
          </a:xfrm>
          <a:prstGeom prst="rect">
            <a:avLst/>
          </a:prstGeom>
        </p:spPr>
      </p:pic>
      <p:pic>
        <p:nvPicPr>
          <p:cNvPr id="12" name="Picture 11">
            <a:extLst>
              <a:ext uri="{FF2B5EF4-FFF2-40B4-BE49-F238E27FC236}">
                <a16:creationId xmlns:a16="http://schemas.microsoft.com/office/drawing/2014/main" id="{4526BAB2-06BB-8F49-9FF6-5B672805BEAC}"/>
              </a:ext>
            </a:extLst>
          </p:cNvPr>
          <p:cNvPicPr>
            <a:picLocks noChangeAspect="1"/>
          </p:cNvPicPr>
          <p:nvPr/>
        </p:nvPicPr>
        <p:blipFill rotWithShape="1">
          <a:blip r:embed="rId9">
            <a:extLst>
              <a:ext uri="{28A0092B-C50C-407E-A947-70E740481C1C}">
                <a14:useLocalDpi xmlns:a14="http://schemas.microsoft.com/office/drawing/2010/main" val="0"/>
              </a:ext>
            </a:extLst>
          </a:blip>
          <a:srcRect r="29372"/>
          <a:stretch/>
        </p:blipFill>
        <p:spPr>
          <a:xfrm>
            <a:off x="7271188" y="5352468"/>
            <a:ext cx="1923604" cy="1264198"/>
          </a:xfrm>
          <a:prstGeom prst="rect">
            <a:avLst/>
          </a:prstGeom>
        </p:spPr>
      </p:pic>
      <p:sp>
        <p:nvSpPr>
          <p:cNvPr id="13" name="TextBox 12">
            <a:extLst>
              <a:ext uri="{FF2B5EF4-FFF2-40B4-BE49-F238E27FC236}">
                <a16:creationId xmlns:a16="http://schemas.microsoft.com/office/drawing/2014/main" id="{13A7E046-6373-264E-8F66-92CFEFE83719}"/>
              </a:ext>
            </a:extLst>
          </p:cNvPr>
          <p:cNvSpPr txBox="1"/>
          <p:nvPr/>
        </p:nvSpPr>
        <p:spPr>
          <a:xfrm>
            <a:off x="7299344" y="3221892"/>
            <a:ext cx="2014537" cy="369332"/>
          </a:xfrm>
          <a:prstGeom prst="rect">
            <a:avLst/>
          </a:prstGeom>
          <a:noFill/>
        </p:spPr>
        <p:txBody>
          <a:bodyPr wrap="square">
            <a:spAutoFit/>
          </a:bodyPr>
          <a:lstStyle/>
          <a:p>
            <a:r>
              <a:rPr lang="en-US" altLang="zh-CN" b="1" dirty="0"/>
              <a:t>People in NLP</a:t>
            </a:r>
            <a:endParaRPr lang="en-CN" b="1" dirty="0"/>
          </a:p>
        </p:txBody>
      </p:sp>
    </p:spTree>
    <p:extLst>
      <p:ext uri="{BB962C8B-B14F-4D97-AF65-F5344CB8AC3E}">
        <p14:creationId xmlns:p14="http://schemas.microsoft.com/office/powerpoint/2010/main" val="2538874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4215C-5043-4332-B00A-4BEDED272E38}"/>
              </a:ext>
            </a:extLst>
          </p:cNvPr>
          <p:cNvSpPr>
            <a:spLocks noGrp="1"/>
          </p:cNvSpPr>
          <p:nvPr>
            <p:ph type="title"/>
          </p:nvPr>
        </p:nvSpPr>
        <p:spPr/>
        <p:txBody>
          <a:bodyPr/>
          <a:lstStyle/>
          <a:p>
            <a:r>
              <a:rPr lang="en-US" altLang="zh-CN" dirty="0"/>
              <a:t>Coursework</a:t>
            </a:r>
            <a:endParaRPr lang="zh-CN" altLang="en-US" dirty="0"/>
          </a:p>
        </p:txBody>
      </p:sp>
      <p:sp>
        <p:nvSpPr>
          <p:cNvPr id="3" name="内容占位符 2">
            <a:extLst>
              <a:ext uri="{FF2B5EF4-FFF2-40B4-BE49-F238E27FC236}">
                <a16:creationId xmlns:a16="http://schemas.microsoft.com/office/drawing/2014/main" id="{9F6C59FF-8057-42C2-9352-5B49285CF9A9}"/>
              </a:ext>
            </a:extLst>
          </p:cNvPr>
          <p:cNvSpPr>
            <a:spLocks noGrp="1"/>
          </p:cNvSpPr>
          <p:nvPr>
            <p:ph idx="1"/>
          </p:nvPr>
        </p:nvSpPr>
        <p:spPr>
          <a:xfrm>
            <a:off x="479425" y="1152704"/>
            <a:ext cx="11352214" cy="5179516"/>
          </a:xfrm>
        </p:spPr>
        <p:txBody>
          <a:bodyPr>
            <a:noAutofit/>
          </a:bodyPr>
          <a:lstStyle/>
          <a:p>
            <a:pPr>
              <a:lnSpc>
                <a:spcPct val="120000"/>
              </a:lnSpc>
              <a:spcBef>
                <a:spcPts val="400"/>
              </a:spcBef>
              <a:spcAft>
                <a:spcPts val="600"/>
              </a:spcAft>
            </a:pPr>
            <a:r>
              <a:rPr lang="en-US" altLang="zh-CN" sz="2000" b="1" dirty="0"/>
              <a:t>Participation (5%)</a:t>
            </a:r>
          </a:p>
          <a:p>
            <a:pPr>
              <a:lnSpc>
                <a:spcPct val="120000"/>
              </a:lnSpc>
              <a:spcBef>
                <a:spcPts val="400"/>
              </a:spcBef>
              <a:spcAft>
                <a:spcPts val="600"/>
              </a:spcAft>
            </a:pPr>
            <a:r>
              <a:rPr lang="en-US" altLang="zh-CN" sz="2000" b="1" dirty="0"/>
              <a:t>Quizzes</a:t>
            </a:r>
            <a:r>
              <a:rPr lang="zh-CN" altLang="en-US" sz="2000" b="1" dirty="0"/>
              <a:t> </a:t>
            </a:r>
            <a:r>
              <a:rPr lang="en-US" altLang="zh-CN" sz="2000" b="1" dirty="0"/>
              <a:t>(10%)</a:t>
            </a:r>
          </a:p>
          <a:p>
            <a:pPr>
              <a:lnSpc>
                <a:spcPct val="120000"/>
              </a:lnSpc>
              <a:spcBef>
                <a:spcPts val="400"/>
              </a:spcBef>
              <a:spcAft>
                <a:spcPts val="600"/>
              </a:spcAft>
            </a:pPr>
            <a:r>
              <a:rPr lang="en-US" altLang="zh-CN" sz="2000" b="1" dirty="0"/>
              <a:t>Assignments (45-50%)</a:t>
            </a:r>
          </a:p>
          <a:p>
            <a:pPr>
              <a:lnSpc>
                <a:spcPct val="120000"/>
              </a:lnSpc>
              <a:spcBef>
                <a:spcPts val="400"/>
              </a:spcBef>
              <a:spcAft>
                <a:spcPts val="600"/>
              </a:spcAft>
            </a:pPr>
            <a:r>
              <a:rPr lang="en-US" altLang="zh-CN" sz="2000" b="1" dirty="0"/>
              <a:t>Final Project (35-40%)</a:t>
            </a:r>
            <a:endParaRPr lang="zh-CN" altLang="en-US" sz="1800" b="1" dirty="0"/>
          </a:p>
          <a:p>
            <a:pPr>
              <a:lnSpc>
                <a:spcPct val="120000"/>
              </a:lnSpc>
              <a:spcBef>
                <a:spcPts val="400"/>
              </a:spcBef>
              <a:spcAft>
                <a:spcPts val="600"/>
              </a:spcAft>
            </a:pPr>
            <a:r>
              <a:rPr lang="en-US" altLang="zh-CN" sz="2000" b="1" dirty="0"/>
              <a:t>Office hours</a:t>
            </a:r>
            <a:endParaRPr lang="en-US" altLang="zh-CN" sz="2400" b="1" dirty="0"/>
          </a:p>
          <a:p>
            <a:pPr lvl="1"/>
            <a:r>
              <a:rPr lang="en-US" altLang="zh-CN" sz="2000" b="1" dirty="0"/>
              <a:t>Lecturer: </a:t>
            </a:r>
            <a:r>
              <a:rPr lang="en-US" altLang="zh-CN" sz="1800" dirty="0"/>
              <a:t>Baojian Zhou, Wed.</a:t>
            </a:r>
            <a:r>
              <a:rPr lang="zh-CN" altLang="en-US" sz="1800" dirty="0"/>
              <a:t> </a:t>
            </a:r>
            <a:r>
              <a:rPr lang="en-US" altLang="zh-CN" sz="1800" dirty="0"/>
              <a:t>10:00-11:30am</a:t>
            </a:r>
          </a:p>
          <a:p>
            <a:pPr lvl="1"/>
            <a:r>
              <a:rPr lang="en-US" altLang="zh-CN" sz="2000" b="1" dirty="0"/>
              <a:t>TA: </a:t>
            </a:r>
            <a:r>
              <a:rPr lang="en-US" altLang="zh-CN" sz="2000" dirty="0"/>
              <a:t>Binbin</a:t>
            </a:r>
            <a:r>
              <a:rPr lang="zh-CN" altLang="en-US" sz="2000" dirty="0"/>
              <a:t> </a:t>
            </a:r>
            <a:r>
              <a:rPr lang="en-US" altLang="zh-CN" sz="2000" dirty="0"/>
              <a:t>Huang</a:t>
            </a:r>
            <a:r>
              <a:rPr lang="zh-CN" altLang="en-US" sz="2000" dirty="0"/>
              <a:t>（黄彬彬</a:t>
            </a:r>
            <a:r>
              <a:rPr lang="en-US" altLang="zh-CN" sz="2000" dirty="0"/>
              <a:t>, </a:t>
            </a:r>
            <a:r>
              <a:rPr lang="en-US" altLang="zh-CN" sz="2000" dirty="0">
                <a:hlinkClick r:id="rId3"/>
              </a:rPr>
              <a:t>24210980091@m.fudan.edu.cn</a:t>
            </a:r>
            <a:r>
              <a:rPr lang="en-US" altLang="zh-CN" sz="2000" dirty="0"/>
              <a:t>)</a:t>
            </a:r>
            <a:r>
              <a:rPr lang="zh-CN" altLang="en-US" sz="1800" dirty="0"/>
              <a:t>， </a:t>
            </a:r>
            <a:endParaRPr lang="en-US" altLang="zh-CN" sz="1800" dirty="0"/>
          </a:p>
          <a:p>
            <a:pPr marL="457200" lvl="1" indent="0">
              <a:buNone/>
            </a:pPr>
            <a:r>
              <a:rPr lang="zh-CN" altLang="en-US" sz="1800" dirty="0"/>
              <a:t>          </a:t>
            </a:r>
            <a:r>
              <a:rPr lang="en-US" altLang="zh-CN" sz="2000" dirty="0"/>
              <a:t>Yuxiang</a:t>
            </a:r>
            <a:r>
              <a:rPr lang="zh-CN" altLang="en-US" sz="2000" dirty="0"/>
              <a:t> </a:t>
            </a:r>
            <a:r>
              <a:rPr lang="en-US" altLang="zh-CN" sz="2000" dirty="0"/>
              <a:t>Wang</a:t>
            </a:r>
            <a:r>
              <a:rPr lang="zh-CN" altLang="en-US" sz="2000" dirty="0"/>
              <a:t> </a:t>
            </a:r>
            <a:r>
              <a:rPr lang="en-US" altLang="zh-CN" sz="2000" dirty="0"/>
              <a:t>(</a:t>
            </a:r>
            <a:r>
              <a:rPr lang="zh-CN" altLang="en-US" sz="2000" dirty="0"/>
              <a:t>王煜祥</a:t>
            </a:r>
            <a:r>
              <a:rPr lang="en-US" altLang="zh-CN" sz="2000" dirty="0"/>
              <a:t>,</a:t>
            </a:r>
            <a:r>
              <a:rPr lang="zh-CN" altLang="en-US" sz="2000" dirty="0"/>
              <a:t> </a:t>
            </a:r>
            <a:r>
              <a:rPr lang="en-US" altLang="zh-CN" sz="2000" dirty="0">
                <a:hlinkClick r:id="rId4"/>
              </a:rPr>
              <a:t>25210980109@m.fudan.edu.cn</a:t>
            </a:r>
            <a:r>
              <a:rPr lang="en-US" altLang="zh-CN" sz="2000" dirty="0"/>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Submit to Fudan eLearning: </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5"/>
              </a:rPr>
              <a:t>https://elearning.fudan.edu.cn/</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Integrity policy: </a:t>
            </a:r>
            <a:r>
              <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6"/>
              </a:rPr>
              <a:t>http://xxgk.fudan.edu.cn/bd/61/c5163a48481/page.htm</a:t>
            </a:r>
            <a:endParaRPr kumimoji="0" lang="en-US" altLang="zh-CN" sz="20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8" name="灯片编号占位符 7">
            <a:extLst>
              <a:ext uri="{FF2B5EF4-FFF2-40B4-BE49-F238E27FC236}">
                <a16:creationId xmlns:a16="http://schemas.microsoft.com/office/drawing/2014/main" id="{808CC04C-0108-4DC3-B96F-D97C93EFD212}"/>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Tree>
    <p:extLst>
      <p:ext uri="{BB962C8B-B14F-4D97-AF65-F5344CB8AC3E}">
        <p14:creationId xmlns:p14="http://schemas.microsoft.com/office/powerpoint/2010/main" val="1847819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C28B5-CFE0-48CE-A545-47D345C4C970}"/>
              </a:ext>
            </a:extLst>
          </p:cNvPr>
          <p:cNvSpPr>
            <a:spLocks noGrp="1"/>
          </p:cNvSpPr>
          <p:nvPr>
            <p:ph type="title"/>
          </p:nvPr>
        </p:nvSpPr>
        <p:spPr/>
        <p:txBody>
          <a:bodyPr/>
          <a:lstStyle/>
          <a:p>
            <a:r>
              <a:rPr lang="en-US" altLang="zh-CN" dirty="0"/>
              <a:t>Textbooks</a:t>
            </a:r>
            <a:endParaRPr lang="zh-CN" altLang="en-US" dirty="0"/>
          </a:p>
        </p:txBody>
      </p:sp>
      <p:sp>
        <p:nvSpPr>
          <p:cNvPr id="3" name="内容占位符 2">
            <a:extLst>
              <a:ext uri="{FF2B5EF4-FFF2-40B4-BE49-F238E27FC236}">
                <a16:creationId xmlns:a16="http://schemas.microsoft.com/office/drawing/2014/main" id="{D9E76F65-3280-407E-B713-83F3C49A94BA}"/>
              </a:ext>
            </a:extLst>
          </p:cNvPr>
          <p:cNvSpPr>
            <a:spLocks noGrp="1"/>
          </p:cNvSpPr>
          <p:nvPr>
            <p:ph idx="1"/>
          </p:nvPr>
        </p:nvSpPr>
        <p:spPr>
          <a:xfrm>
            <a:off x="534985" y="1349767"/>
            <a:ext cx="11047415" cy="4924033"/>
          </a:xfrm>
        </p:spPr>
        <p:txBody>
          <a:bodyPr>
            <a:noAutofit/>
          </a:bodyPr>
          <a:lstStyle/>
          <a:p>
            <a:r>
              <a:rPr lang="en-US" altLang="zh-CN" b="1" dirty="0"/>
              <a:t>Dan Jurafsky and James H. Martin, Speech and Language Processing, </a:t>
            </a:r>
            <a:r>
              <a:rPr lang="en-US" altLang="zh-CN" b="1" dirty="0">
                <a:hlinkClick r:id="rId3"/>
              </a:rPr>
              <a:t>https://web.stanford.edu/~jurafsky/slp3/</a:t>
            </a:r>
            <a:endParaRPr lang="zh-CN" altLang="en-US" b="1" dirty="0"/>
          </a:p>
          <a:p>
            <a:r>
              <a:rPr lang="en-US" altLang="zh-CN" dirty="0"/>
              <a:t>Jacob Eisenstein,</a:t>
            </a:r>
            <a:r>
              <a:rPr lang="zh-CN" altLang="en-US" dirty="0"/>
              <a:t> </a:t>
            </a:r>
            <a:r>
              <a:rPr lang="en-US" altLang="zh-CN" dirty="0"/>
              <a:t>Natural Language Processing,</a:t>
            </a:r>
            <a:r>
              <a:rPr lang="zh-CN" altLang="en-US" dirty="0"/>
              <a:t> </a:t>
            </a:r>
            <a:r>
              <a:rPr lang="en-US" altLang="zh-CN" dirty="0"/>
              <a:t>2018</a:t>
            </a:r>
          </a:p>
          <a:p>
            <a:r>
              <a:rPr lang="zh-CN" altLang="en-US" dirty="0"/>
              <a:t>张奇、桂韬、黄萱菁，自然语言处理导论</a:t>
            </a:r>
            <a:r>
              <a:rPr lang="en-US" altLang="zh-CN" dirty="0"/>
              <a:t>, </a:t>
            </a:r>
            <a:r>
              <a:rPr lang="en-US" altLang="zh-CN" dirty="0">
                <a:hlinkClick r:id="rId4"/>
              </a:rPr>
              <a:t>https://intro-nlp.github.io/</a:t>
            </a:r>
            <a:r>
              <a:rPr lang="en-US" altLang="zh-CN" dirty="0"/>
              <a:t>, 2022 </a:t>
            </a:r>
          </a:p>
        </p:txBody>
      </p:sp>
      <p:sp>
        <p:nvSpPr>
          <p:cNvPr id="8" name="灯片编号占位符 7">
            <a:extLst>
              <a:ext uri="{FF2B5EF4-FFF2-40B4-BE49-F238E27FC236}">
                <a16:creationId xmlns:a16="http://schemas.microsoft.com/office/drawing/2014/main" id="{3AB1FB54-8FB5-4D08-A845-D22A216841B4}"/>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Tree>
    <p:extLst>
      <p:ext uri="{BB962C8B-B14F-4D97-AF65-F5344CB8AC3E}">
        <p14:creationId xmlns:p14="http://schemas.microsoft.com/office/powerpoint/2010/main" val="2475026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EDEAF-DF6D-4D1F-B6B5-F71768FC7A99}"/>
              </a:ext>
            </a:extLst>
          </p:cNvPr>
          <p:cNvSpPr>
            <a:spLocks noGrp="1"/>
          </p:cNvSpPr>
          <p:nvPr>
            <p:ph type="title"/>
          </p:nvPr>
        </p:nvSpPr>
        <p:spPr/>
        <p:txBody>
          <a:bodyPr/>
          <a:lstStyle/>
          <a:p>
            <a:r>
              <a:rPr lang="en-US" altLang="zh-CN" dirty="0"/>
              <a:t>Other useful</a:t>
            </a:r>
            <a:r>
              <a:rPr lang="zh-CN" altLang="en-US" dirty="0"/>
              <a:t> </a:t>
            </a:r>
            <a:r>
              <a:rPr lang="en-US" altLang="zh-CN" dirty="0"/>
              <a:t>resources</a:t>
            </a:r>
            <a:endParaRPr lang="zh-CN" altLang="en-US" dirty="0"/>
          </a:p>
        </p:txBody>
      </p:sp>
      <p:sp>
        <p:nvSpPr>
          <p:cNvPr id="3" name="内容占位符 2">
            <a:extLst>
              <a:ext uri="{FF2B5EF4-FFF2-40B4-BE49-F238E27FC236}">
                <a16:creationId xmlns:a16="http://schemas.microsoft.com/office/drawing/2014/main" id="{61E4F2FC-7787-4F0C-86F6-B343EF4AE790}"/>
              </a:ext>
            </a:extLst>
          </p:cNvPr>
          <p:cNvSpPr>
            <a:spLocks noGrp="1"/>
          </p:cNvSpPr>
          <p:nvPr>
            <p:ph idx="1"/>
          </p:nvPr>
        </p:nvSpPr>
        <p:spPr>
          <a:xfrm>
            <a:off x="314326" y="1168475"/>
            <a:ext cx="10572210" cy="5015155"/>
          </a:xfrm>
        </p:spPr>
        <p:txBody>
          <a:bodyPr>
            <a:noAutofit/>
          </a:bodyPr>
          <a:lstStyle/>
          <a:p>
            <a:r>
              <a:rPr lang="en-US" altLang="zh-CN" sz="2800" dirty="0"/>
              <a:t>Stanford CS 224N: </a:t>
            </a:r>
            <a:r>
              <a:rPr lang="en-US" altLang="zh-CN" sz="2800" dirty="0">
                <a:hlinkClick r:id="rId3"/>
              </a:rPr>
              <a:t>Deep learning for NLP</a:t>
            </a:r>
            <a:r>
              <a:rPr lang="en-US" altLang="zh-CN" dirty="0"/>
              <a:t>,</a:t>
            </a:r>
            <a:r>
              <a:rPr lang="zh-CN" altLang="en-US" dirty="0"/>
              <a:t> </a:t>
            </a:r>
            <a:r>
              <a:rPr lang="en-US" altLang="zh-CN" dirty="0"/>
              <a:t>Chr</a:t>
            </a:r>
            <a:r>
              <a:rPr lang="en-US" altLang="zh-CN" sz="2800" dirty="0"/>
              <a:t>istopher Manning</a:t>
            </a:r>
          </a:p>
          <a:p>
            <a:r>
              <a:rPr lang="en-US" altLang="zh-CN" sz="2800" dirty="0"/>
              <a:t>CMU</a:t>
            </a:r>
            <a:r>
              <a:rPr lang="zh-CN" altLang="en-US" sz="2800" dirty="0"/>
              <a:t> </a:t>
            </a:r>
            <a:r>
              <a:rPr lang="en-US" altLang="zh-CN" sz="2800" dirty="0"/>
              <a:t>11-711</a:t>
            </a:r>
            <a:r>
              <a:rPr lang="zh-CN" altLang="en-US" sz="2800" dirty="0"/>
              <a:t> </a:t>
            </a:r>
            <a:r>
              <a:rPr lang="en-US" altLang="zh-CN" sz="2800" dirty="0">
                <a:hlinkClick r:id="rId4"/>
              </a:rPr>
              <a:t>ANLP:</a:t>
            </a:r>
            <a:r>
              <a:rPr lang="zh-CN" altLang="en-US" sz="2800" dirty="0">
                <a:hlinkClick r:id="rId4"/>
              </a:rPr>
              <a:t> </a:t>
            </a:r>
            <a:r>
              <a:rPr lang="en-US" altLang="zh-CN" sz="2800" dirty="0">
                <a:hlinkClick r:id="rId4"/>
              </a:rPr>
              <a:t>Advanced NLP</a:t>
            </a:r>
            <a:r>
              <a:rPr lang="en-US" altLang="zh-CN" sz="2800" dirty="0"/>
              <a:t>,</a:t>
            </a:r>
            <a:r>
              <a:rPr lang="zh-CN" altLang="en-US" sz="2800" dirty="0"/>
              <a:t> </a:t>
            </a:r>
            <a:r>
              <a:rPr lang="en-US" altLang="zh-CN" sz="2800" dirty="0"/>
              <a:t>Graham Neubig</a:t>
            </a:r>
          </a:p>
          <a:p>
            <a:r>
              <a:rPr lang="en-US" dirty="0"/>
              <a:t>UMass CS685</a:t>
            </a:r>
            <a:r>
              <a:rPr lang="en-US" altLang="zh-CN" dirty="0"/>
              <a:t>: </a:t>
            </a:r>
            <a:r>
              <a:rPr lang="en-US" i="0" dirty="0">
                <a:solidFill>
                  <a:srgbClr val="0F0F0F"/>
                </a:solidFill>
                <a:effectLst/>
                <a:latin typeface="Roboto" panose="02000000000000000000" pitchFamily="2" charset="0"/>
                <a:hlinkClick r:id="rId5"/>
              </a:rPr>
              <a:t>Advanced NLP</a:t>
            </a:r>
            <a:r>
              <a:rPr lang="en-US" altLang="zh-CN" sz="2800" dirty="0"/>
              <a:t>,</a:t>
            </a:r>
            <a:r>
              <a:rPr lang="zh-CN" altLang="en-US" sz="2800" dirty="0"/>
              <a:t> </a:t>
            </a:r>
            <a:r>
              <a:rPr lang="en-US" altLang="zh-CN" sz="2800" dirty="0"/>
              <a:t>Mohit Iyyer</a:t>
            </a:r>
          </a:p>
          <a:p>
            <a:r>
              <a:rPr lang="en-US" altLang="zh-CN" sz="2800" dirty="0"/>
              <a:t>COS</a:t>
            </a:r>
            <a:r>
              <a:rPr lang="zh-CN" altLang="en-US" sz="2800" dirty="0"/>
              <a:t> </a:t>
            </a:r>
            <a:r>
              <a:rPr lang="en-US" altLang="zh-CN" sz="2800" dirty="0"/>
              <a:t>484:</a:t>
            </a:r>
            <a:r>
              <a:rPr lang="zh-CN" altLang="en-US" sz="2800" dirty="0"/>
              <a:t> </a:t>
            </a:r>
            <a:r>
              <a:rPr lang="en-US" altLang="zh-CN" sz="2800" dirty="0">
                <a:hlinkClick r:id="rId6"/>
              </a:rPr>
              <a:t>https://princeton-nlp.github.io/cos484/</a:t>
            </a:r>
            <a:r>
              <a:rPr lang="zh-CN" altLang="en-US" sz="2800" dirty="0"/>
              <a:t> </a:t>
            </a:r>
            <a:r>
              <a:rPr lang="en-US" altLang="zh-CN" sz="2800" dirty="0"/>
              <a:t>,</a:t>
            </a:r>
            <a:r>
              <a:rPr lang="zh-CN" altLang="en-US" sz="2800" dirty="0"/>
              <a:t> </a:t>
            </a:r>
            <a:r>
              <a:rPr lang="en-US" altLang="zh-CN" sz="2800" dirty="0"/>
              <a:t>Danqi</a:t>
            </a:r>
            <a:r>
              <a:rPr lang="zh-CN" altLang="en-US" sz="2800" dirty="0"/>
              <a:t> </a:t>
            </a:r>
            <a:r>
              <a:rPr lang="en-US" altLang="zh-CN" sz="2800" dirty="0"/>
              <a:t>Chen</a:t>
            </a:r>
          </a:p>
          <a:p>
            <a:r>
              <a:rPr lang="en-US" altLang="zh-CN" dirty="0"/>
              <a:t>Online</a:t>
            </a:r>
            <a:r>
              <a:rPr lang="zh-CN" altLang="en-US" dirty="0"/>
              <a:t> </a:t>
            </a:r>
            <a:r>
              <a:rPr lang="en-US" altLang="zh-CN" dirty="0"/>
              <a:t>courses:</a:t>
            </a:r>
            <a:r>
              <a:rPr lang="zh-CN" altLang="en-US" dirty="0"/>
              <a:t> </a:t>
            </a:r>
            <a:r>
              <a:rPr lang="en-US" altLang="zh-CN" i="0" dirty="0">
                <a:solidFill>
                  <a:srgbClr val="0F0F0F"/>
                </a:solidFill>
                <a:effectLst/>
                <a:latin typeface="Roboto" panose="02000000000000000000" pitchFamily="2" charset="0"/>
                <a:hlinkClick r:id="rId7"/>
              </a:rPr>
              <a:t>Neural Networks: Zero to Hero</a:t>
            </a:r>
            <a:r>
              <a:rPr lang="en-US" altLang="zh-CN" dirty="0"/>
              <a:t>,</a:t>
            </a:r>
            <a:r>
              <a:rPr lang="zh-CN" altLang="en-US" dirty="0"/>
              <a:t> </a:t>
            </a:r>
            <a:r>
              <a:rPr lang="en-US" altLang="zh-CN" dirty="0"/>
              <a:t>Andrej</a:t>
            </a:r>
            <a:r>
              <a:rPr lang="zh-CN" altLang="en-US" dirty="0"/>
              <a:t> </a:t>
            </a:r>
            <a:r>
              <a:rPr lang="en-US" altLang="zh-CN" dirty="0"/>
              <a:t>Karpathy</a:t>
            </a:r>
            <a:endParaRPr lang="en-US" altLang="zh-CN" sz="2800" dirty="0"/>
          </a:p>
          <a:p>
            <a:r>
              <a:rPr lang="en-US" altLang="zh-CN" sz="2800" dirty="0"/>
              <a:t>Stanford CS 124: </a:t>
            </a:r>
            <a:r>
              <a:rPr lang="en-US" altLang="zh-CN" sz="2800" dirty="0">
                <a:hlinkClick r:id="rId8"/>
              </a:rPr>
              <a:t>From Languages to Information</a:t>
            </a:r>
            <a:r>
              <a:rPr lang="en-US" altLang="zh-CN" sz="2800" dirty="0"/>
              <a:t>, Dan Jurafsky</a:t>
            </a:r>
          </a:p>
        </p:txBody>
      </p:sp>
      <p:sp>
        <p:nvSpPr>
          <p:cNvPr id="8" name="灯片编号占位符 7">
            <a:extLst>
              <a:ext uri="{FF2B5EF4-FFF2-40B4-BE49-F238E27FC236}">
                <a16:creationId xmlns:a16="http://schemas.microsoft.com/office/drawing/2014/main" id="{E45CA529-48EE-4BF7-8748-2B22E953AC45}"/>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Tree>
    <p:extLst>
      <p:ext uri="{BB962C8B-B14F-4D97-AF65-F5344CB8AC3E}">
        <p14:creationId xmlns:p14="http://schemas.microsoft.com/office/powerpoint/2010/main" val="3658116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99EB-0866-8A13-2FB3-17A0FC83B818}"/>
              </a:ext>
            </a:extLst>
          </p:cNvPr>
          <p:cNvSpPr>
            <a:spLocks noGrp="1"/>
          </p:cNvSpPr>
          <p:nvPr>
            <p:ph type="title"/>
          </p:nvPr>
        </p:nvSpPr>
        <p:spPr/>
        <p:txBody>
          <a:bodyPr/>
          <a:lstStyle/>
          <a:p>
            <a:r>
              <a:rPr lang="en-US" altLang="zh-CN" dirty="0"/>
              <a:t>GPU</a:t>
            </a:r>
            <a:r>
              <a:rPr lang="zh-CN" altLang="en-US" dirty="0"/>
              <a:t> </a:t>
            </a:r>
            <a:r>
              <a:rPr lang="en-US" altLang="zh-CN" dirty="0"/>
              <a:t>resources</a:t>
            </a:r>
            <a:endParaRPr lang="en-CN" dirty="0"/>
          </a:p>
        </p:txBody>
      </p:sp>
      <p:pic>
        <p:nvPicPr>
          <p:cNvPr id="6" name="Content Placeholder 5">
            <a:extLst>
              <a:ext uri="{FF2B5EF4-FFF2-40B4-BE49-F238E27FC236}">
                <a16:creationId xmlns:a16="http://schemas.microsoft.com/office/drawing/2014/main" id="{A85A1938-C7D9-FF66-6A06-7B1A2F2822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32" y="1450699"/>
            <a:ext cx="5413262" cy="4776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18098B2D-38AA-C297-960B-E91493E7BE6C}"/>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pic>
        <p:nvPicPr>
          <p:cNvPr id="8" name="Picture 7">
            <a:extLst>
              <a:ext uri="{FF2B5EF4-FFF2-40B4-BE49-F238E27FC236}">
                <a16:creationId xmlns:a16="http://schemas.microsoft.com/office/drawing/2014/main" id="{09931C57-B720-BADD-0EC2-533FE4AD7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260" y="1439144"/>
            <a:ext cx="4108217" cy="4787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useBgFill="1">
        <p:nvSpPr>
          <p:cNvPr id="9" name="TextBox 8">
            <a:extLst>
              <a:ext uri="{FF2B5EF4-FFF2-40B4-BE49-F238E27FC236}">
                <a16:creationId xmlns:a16="http://schemas.microsoft.com/office/drawing/2014/main" id="{1245CF75-23C6-DFFD-FB54-03CA5E340046}"/>
              </a:ext>
            </a:extLst>
          </p:cNvPr>
          <p:cNvSpPr txBox="1"/>
          <p:nvPr/>
        </p:nvSpPr>
        <p:spPr>
          <a:xfrm>
            <a:off x="4462132" y="3090007"/>
            <a:ext cx="1364420" cy="276999"/>
          </a:xfrm>
          <a:prstGeom prst="rect">
            <a:avLst/>
          </a:prstGeom>
          <a:ln>
            <a:solidFill>
              <a:schemeClr val="accent1"/>
            </a:solidFill>
          </a:ln>
        </p:spPr>
        <p:txBody>
          <a:bodyPr wrap="square" rtlCol="0">
            <a:spAutoFit/>
          </a:bodyPr>
          <a:lstStyle/>
          <a:p>
            <a:r>
              <a:rPr lang="en-CN" sz="1200" dirty="0">
                <a:solidFill>
                  <a:schemeClr val="accent1"/>
                </a:solidFill>
              </a:rPr>
              <a:t>NLP课程PJ</a:t>
            </a:r>
            <a:r>
              <a:rPr lang="zh-CN" altLang="en-US" sz="1200" dirty="0">
                <a:solidFill>
                  <a:schemeClr val="accent1"/>
                </a:solidFill>
              </a:rPr>
              <a:t>：</a:t>
            </a:r>
            <a:r>
              <a:rPr lang="en-US" altLang="zh-CN" sz="1200" dirty="0">
                <a:solidFill>
                  <a:schemeClr val="accent1"/>
                </a:solidFill>
              </a:rPr>
              <a:t>xxx</a:t>
            </a:r>
            <a:endParaRPr lang="en-CN" sz="1200" dirty="0">
              <a:solidFill>
                <a:schemeClr val="accent1"/>
              </a:solidFill>
            </a:endParaRPr>
          </a:p>
        </p:txBody>
      </p:sp>
      <p:sp useBgFill="1">
        <p:nvSpPr>
          <p:cNvPr id="10" name="TextBox 9">
            <a:extLst>
              <a:ext uri="{FF2B5EF4-FFF2-40B4-BE49-F238E27FC236}">
                <a16:creationId xmlns:a16="http://schemas.microsoft.com/office/drawing/2014/main" id="{A2B72BBC-168F-2E66-89C8-484D2CFF7316}"/>
              </a:ext>
            </a:extLst>
          </p:cNvPr>
          <p:cNvSpPr txBox="1"/>
          <p:nvPr/>
        </p:nvSpPr>
        <p:spPr>
          <a:xfrm>
            <a:off x="4554716" y="2143072"/>
            <a:ext cx="1179251" cy="276999"/>
          </a:xfrm>
          <a:prstGeom prst="rect">
            <a:avLst/>
          </a:prstGeom>
          <a:ln>
            <a:solidFill>
              <a:schemeClr val="accent1"/>
            </a:solidFill>
          </a:ln>
        </p:spPr>
        <p:txBody>
          <a:bodyPr wrap="square" rtlCol="0">
            <a:spAutoFit/>
          </a:bodyPr>
          <a:lstStyle/>
          <a:p>
            <a:endParaRPr lang="en-CN" sz="1200" dirty="0">
              <a:solidFill>
                <a:schemeClr val="accent1"/>
              </a:solidFill>
            </a:endParaRPr>
          </a:p>
        </p:txBody>
      </p:sp>
      <p:sp useBgFill="1">
        <p:nvSpPr>
          <p:cNvPr id="11" name="TextBox 10">
            <a:extLst>
              <a:ext uri="{FF2B5EF4-FFF2-40B4-BE49-F238E27FC236}">
                <a16:creationId xmlns:a16="http://schemas.microsoft.com/office/drawing/2014/main" id="{82BA2299-2153-E973-367E-9451C6AAEBFB}"/>
              </a:ext>
            </a:extLst>
          </p:cNvPr>
          <p:cNvSpPr txBox="1"/>
          <p:nvPr/>
        </p:nvSpPr>
        <p:spPr>
          <a:xfrm>
            <a:off x="4554716" y="18488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 useBgFill="1">
        <p:nvSpPr>
          <p:cNvPr id="12" name="TextBox 11">
            <a:extLst>
              <a:ext uri="{FF2B5EF4-FFF2-40B4-BE49-F238E27FC236}">
                <a16:creationId xmlns:a16="http://schemas.microsoft.com/office/drawing/2014/main" id="{1B5A0DD0-41EE-C19F-6F51-0AF450FF2DCF}"/>
              </a:ext>
            </a:extLst>
          </p:cNvPr>
          <p:cNvSpPr txBox="1"/>
          <p:nvPr/>
        </p:nvSpPr>
        <p:spPr>
          <a:xfrm>
            <a:off x="2099312" y="18282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Tree>
    <p:extLst>
      <p:ext uri="{BB962C8B-B14F-4D97-AF65-F5344CB8AC3E}">
        <p14:creationId xmlns:p14="http://schemas.microsoft.com/office/powerpoint/2010/main" val="3653153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Tree>
    <p:extLst>
      <p:ext uri="{BB962C8B-B14F-4D97-AF65-F5344CB8AC3E}">
        <p14:creationId xmlns:p14="http://schemas.microsoft.com/office/powerpoint/2010/main" val="76146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CFA28-EBD0-4386-A656-09E1D266B174}"/>
              </a:ext>
            </a:extLst>
          </p:cNvPr>
          <p:cNvSpPr>
            <a:spLocks noGrp="1"/>
          </p:cNvSpPr>
          <p:nvPr>
            <p:ph type="title"/>
          </p:nvPr>
        </p:nvSpPr>
        <p:spPr/>
        <p:txBody>
          <a:bodyPr/>
          <a:lstStyle/>
          <a:p>
            <a:r>
              <a:rPr lang="en-US" altLang="zh-CN" dirty="0"/>
              <a:t>About me</a:t>
            </a:r>
            <a:endParaRPr lang="zh-CN" altLang="en-US" dirty="0"/>
          </a:p>
        </p:txBody>
      </p:sp>
      <p:sp>
        <p:nvSpPr>
          <p:cNvPr id="3" name="内容占位符 2">
            <a:extLst>
              <a:ext uri="{FF2B5EF4-FFF2-40B4-BE49-F238E27FC236}">
                <a16:creationId xmlns:a16="http://schemas.microsoft.com/office/drawing/2014/main" id="{9E364FB8-20A0-4DCC-A4F3-4FF0E2C4AB40}"/>
              </a:ext>
            </a:extLst>
          </p:cNvPr>
          <p:cNvSpPr>
            <a:spLocks noGrp="1"/>
          </p:cNvSpPr>
          <p:nvPr>
            <p:ph idx="1"/>
          </p:nvPr>
        </p:nvSpPr>
        <p:spPr>
          <a:xfrm>
            <a:off x="479424" y="1144033"/>
            <a:ext cx="7440989" cy="5552796"/>
          </a:xfrm>
          <a:ln>
            <a:noFill/>
          </a:ln>
        </p:spPr>
        <p:txBody>
          <a:bodyPr>
            <a:noAutofit/>
          </a:bodyPr>
          <a:lstStyle/>
          <a:p>
            <a:pPr marL="0" indent="0">
              <a:lnSpc>
                <a:spcPct val="100000"/>
              </a:lnSpc>
              <a:buNone/>
            </a:pPr>
            <a:r>
              <a:rPr lang="en-US" altLang="zh-CN" b="1" dirty="0"/>
              <a:t>Email:</a:t>
            </a:r>
            <a:r>
              <a:rPr lang="en-US" altLang="zh-CN" dirty="0"/>
              <a:t> bjzhou@fudan.edu.cn</a:t>
            </a:r>
          </a:p>
          <a:p>
            <a:pPr marL="0" indent="0">
              <a:lnSpc>
                <a:spcPct val="100000"/>
              </a:lnSpc>
              <a:buNone/>
            </a:pPr>
            <a:r>
              <a:rPr lang="en-US" altLang="zh-CN" b="1" dirty="0"/>
              <a:t>Website</a:t>
            </a:r>
            <a:r>
              <a:rPr lang="en-US" altLang="zh-CN" dirty="0"/>
              <a:t>: </a:t>
            </a:r>
            <a:r>
              <a:rPr lang="en-US" altLang="zh-CN" dirty="0">
                <a:hlinkClick r:id="rId3"/>
              </a:rPr>
              <a:t>https://baojian.github.io/</a:t>
            </a:r>
            <a:r>
              <a:rPr lang="en-US" altLang="zh-CN" dirty="0"/>
              <a:t> </a:t>
            </a:r>
          </a:p>
          <a:p>
            <a:pPr marL="0" indent="0">
              <a:lnSpc>
                <a:spcPct val="100000"/>
              </a:lnSpc>
              <a:buNone/>
            </a:pPr>
            <a:r>
              <a:rPr lang="en-US" altLang="zh-CN" b="1" dirty="0"/>
              <a:t>Location</a:t>
            </a:r>
            <a:r>
              <a:rPr lang="en-US" altLang="zh-CN" dirty="0"/>
              <a:t>:</a:t>
            </a:r>
          </a:p>
          <a:p>
            <a:pPr lvl="1">
              <a:lnSpc>
                <a:spcPct val="100000"/>
              </a:lnSpc>
            </a:pPr>
            <a:r>
              <a:rPr lang="en-US" altLang="zh-CN" dirty="0"/>
              <a:t>South-401,</a:t>
            </a:r>
            <a:r>
              <a:rPr lang="zh-CN" altLang="en-US" dirty="0"/>
              <a:t> </a:t>
            </a:r>
            <a:r>
              <a:rPr lang="en-US" altLang="zh-CN" dirty="0"/>
              <a:t>Computing Center </a:t>
            </a:r>
          </a:p>
          <a:p>
            <a:pPr lvl="1">
              <a:lnSpc>
                <a:spcPct val="100000"/>
              </a:lnSpc>
            </a:pPr>
            <a:r>
              <a:rPr lang="en-US" altLang="zh-CN" dirty="0"/>
              <a:t>Office hour: Wed.</a:t>
            </a:r>
            <a:r>
              <a:rPr lang="zh-CN" altLang="en-US" dirty="0"/>
              <a:t> </a:t>
            </a:r>
            <a:r>
              <a:rPr lang="en-US" altLang="zh-CN" dirty="0"/>
              <a:t>10:00am-11:30am</a:t>
            </a:r>
            <a:endParaRPr lang="en-US" altLang="zh-CN" b="1" dirty="0"/>
          </a:p>
          <a:p>
            <a:pPr marL="0" indent="0">
              <a:lnSpc>
                <a:spcPct val="100000"/>
              </a:lnSpc>
              <a:buNone/>
            </a:pPr>
            <a:r>
              <a:rPr lang="en-US" altLang="zh-CN" b="1" dirty="0"/>
              <a:t>Research interests</a:t>
            </a:r>
            <a:r>
              <a:rPr lang="en-US" altLang="zh-CN" sz="2800" b="0" i="0" dirty="0">
                <a:solidFill>
                  <a:srgbClr val="000000"/>
                </a:solidFill>
                <a:effectLst/>
                <a:latin typeface="Georgia" panose="02040502050405020303" pitchFamily="18" charset="0"/>
              </a:rPr>
              <a:t>: </a:t>
            </a:r>
          </a:p>
          <a:p>
            <a:pPr lvl="1">
              <a:lnSpc>
                <a:spcPct val="100000"/>
              </a:lnSpc>
            </a:pPr>
            <a:r>
              <a:rPr lang="en-US" altLang="zh-CN" dirty="0"/>
              <a:t>Machine learning on graphs,</a:t>
            </a:r>
            <a:r>
              <a:rPr lang="zh-CN" altLang="en-US" dirty="0"/>
              <a:t> </a:t>
            </a:r>
            <a:r>
              <a:rPr lang="en-US" altLang="zh-CN" dirty="0"/>
              <a:t>optimization,</a:t>
            </a:r>
            <a:r>
              <a:rPr lang="zh-CN" altLang="en-US" dirty="0"/>
              <a:t> </a:t>
            </a:r>
            <a:r>
              <a:rPr lang="en-US" altLang="zh-CN" dirty="0"/>
              <a:t>text mining</a:t>
            </a:r>
            <a:r>
              <a:rPr lang="zh-CN" altLang="en-US" dirty="0"/>
              <a:t> </a:t>
            </a:r>
            <a:r>
              <a:rPr lang="en-US" altLang="zh-CN" dirty="0"/>
              <a:t>(e.g.,</a:t>
            </a:r>
            <a:r>
              <a:rPr lang="zh-CN" altLang="en-US" dirty="0"/>
              <a:t> </a:t>
            </a:r>
            <a:r>
              <a:rPr lang="en-US" altLang="zh-CN" dirty="0"/>
              <a:t>using</a:t>
            </a:r>
            <a:r>
              <a:rPr lang="zh-CN" altLang="en-US" dirty="0"/>
              <a:t> </a:t>
            </a:r>
            <a:r>
              <a:rPr lang="en-US" altLang="zh-CN" dirty="0"/>
              <a:t>word</a:t>
            </a:r>
            <a:r>
              <a:rPr lang="zh-CN" altLang="en-US" dirty="0"/>
              <a:t> </a:t>
            </a:r>
            <a:r>
              <a:rPr lang="en-US" altLang="zh-CN" dirty="0"/>
              <a:t>embeddings),</a:t>
            </a:r>
            <a:r>
              <a:rPr lang="zh-CN" altLang="en-US" dirty="0"/>
              <a:t> </a:t>
            </a:r>
            <a:r>
              <a:rPr lang="en-US" altLang="zh-CN" dirty="0"/>
              <a:t>diffusion models, and</a:t>
            </a:r>
            <a:r>
              <a:rPr lang="zh-CN" altLang="en-US" dirty="0"/>
              <a:t> </a:t>
            </a:r>
            <a:r>
              <a:rPr lang="en-US" altLang="zh-CN" dirty="0"/>
              <a:t>in-context-learning</a:t>
            </a:r>
            <a:r>
              <a:rPr lang="zh-CN" altLang="en-US" dirty="0"/>
              <a:t> </a:t>
            </a:r>
            <a:r>
              <a:rPr lang="en-US" altLang="zh-CN" dirty="0"/>
              <a:t>on</a:t>
            </a:r>
            <a:r>
              <a:rPr lang="zh-CN" altLang="en-US" dirty="0"/>
              <a:t> </a:t>
            </a:r>
            <a:r>
              <a:rPr lang="en-US" altLang="zh-CN" dirty="0"/>
              <a:t>LLMs</a:t>
            </a:r>
          </a:p>
          <a:p>
            <a:pPr marL="0" indent="0">
              <a:lnSpc>
                <a:spcPct val="100000"/>
              </a:lnSpc>
              <a:buNone/>
            </a:pPr>
            <a:endParaRPr lang="en-US" altLang="zh-CN" dirty="0"/>
          </a:p>
          <a:p>
            <a:pPr marL="457200" lvl="1" indent="0">
              <a:lnSpc>
                <a:spcPct val="100000"/>
              </a:lnSpc>
              <a:buNone/>
            </a:pPr>
            <a:endParaRPr lang="en-US" altLang="zh-CN" dirty="0"/>
          </a:p>
        </p:txBody>
      </p:sp>
      <p:sp>
        <p:nvSpPr>
          <p:cNvPr id="9" name="灯片编号占位符 8">
            <a:extLst>
              <a:ext uri="{FF2B5EF4-FFF2-40B4-BE49-F238E27FC236}">
                <a16:creationId xmlns:a16="http://schemas.microsoft.com/office/drawing/2014/main" id="{2C01BD38-28B0-4523-9E27-9C8CF11C6617}"/>
              </a:ext>
            </a:extLst>
          </p:cNvPr>
          <p:cNvSpPr>
            <a:spLocks noGrp="1"/>
          </p:cNvSpPr>
          <p:nvPr>
            <p:ph type="sldNum" sz="quarter" idx="12"/>
          </p:nvPr>
        </p:nvSpPr>
        <p:spPr/>
        <p:txBody>
          <a:bodyPr/>
          <a:lstStyle/>
          <a:p>
            <a:fld id="{DC8BB421-126E-41CB-B73A-69D52E98CAE3}" type="slidenum">
              <a:rPr lang="zh-CN" altLang="en-US" smtClean="0"/>
              <a:t>2</a:t>
            </a:fld>
            <a:endParaRPr lang="zh-CN" altLang="en-US" dirty="0"/>
          </a:p>
        </p:txBody>
      </p:sp>
      <p:pic>
        <p:nvPicPr>
          <p:cNvPr id="4" name="Picture 3">
            <a:extLst>
              <a:ext uri="{FF2B5EF4-FFF2-40B4-BE49-F238E27FC236}">
                <a16:creationId xmlns:a16="http://schemas.microsoft.com/office/drawing/2014/main" id="{A1F55A41-8ACC-8030-FD03-F346D562151E}"/>
              </a:ext>
            </a:extLst>
          </p:cNvPr>
          <p:cNvPicPr>
            <a:picLocks noChangeAspect="1"/>
          </p:cNvPicPr>
          <p:nvPr/>
        </p:nvPicPr>
        <p:blipFill>
          <a:blip r:embed="rId4"/>
          <a:stretch>
            <a:fillRect/>
          </a:stretch>
        </p:blipFill>
        <p:spPr>
          <a:xfrm>
            <a:off x="8532207" y="1418298"/>
            <a:ext cx="3371925" cy="5073943"/>
          </a:xfrm>
          <a:prstGeom prst="rect">
            <a:avLst/>
          </a:prstGeom>
        </p:spPr>
      </p:pic>
    </p:spTree>
    <p:extLst>
      <p:ext uri="{BB962C8B-B14F-4D97-AF65-F5344CB8AC3E}">
        <p14:creationId xmlns:p14="http://schemas.microsoft.com/office/powerpoint/2010/main" val="425342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6805-67C0-FB04-9CAD-F85E28D02679}"/>
              </a:ext>
            </a:extLst>
          </p:cNvPr>
          <p:cNvSpPr>
            <a:spLocks noGrp="1"/>
          </p:cNvSpPr>
          <p:nvPr>
            <p:ph type="title"/>
          </p:nvPr>
        </p:nvSpPr>
        <p:spPr/>
        <p:txBody>
          <a:bodyPr/>
          <a:lstStyle/>
          <a:p>
            <a:r>
              <a:rPr lang="en-CN" dirty="0"/>
              <a:t>Tokenization</a:t>
            </a:r>
          </a:p>
        </p:txBody>
      </p:sp>
      <p:sp>
        <p:nvSpPr>
          <p:cNvPr id="3" name="Content Placeholder 2">
            <a:extLst>
              <a:ext uri="{FF2B5EF4-FFF2-40B4-BE49-F238E27FC236}">
                <a16:creationId xmlns:a16="http://schemas.microsoft.com/office/drawing/2014/main" id="{20657EF5-8535-541A-249D-40D60C550A1E}"/>
              </a:ext>
            </a:extLst>
          </p:cNvPr>
          <p:cNvSpPr>
            <a:spLocks noGrp="1"/>
          </p:cNvSpPr>
          <p:nvPr>
            <p:ph idx="1"/>
          </p:nvPr>
        </p:nvSpPr>
        <p:spPr>
          <a:xfrm>
            <a:off x="517524" y="1108434"/>
            <a:ext cx="11217275" cy="2870900"/>
          </a:xfrm>
        </p:spPr>
        <p:txBody>
          <a:bodyPr>
            <a:normAutofit/>
          </a:bodyPr>
          <a:lstStyle/>
          <a:p>
            <a:r>
              <a:rPr lang="en-US" dirty="0">
                <a:solidFill>
                  <a:srgbClr val="0D0D0D"/>
                </a:solidFill>
              </a:rPr>
              <a:t>T</a:t>
            </a:r>
            <a:r>
              <a:rPr lang="en-US" b="0" i="0" dirty="0">
                <a:solidFill>
                  <a:srgbClr val="0D0D0D"/>
                </a:solidFill>
                <a:effectLst/>
              </a:rPr>
              <a:t>okenization is the process of breaking down text into pieces, called tokens, such as words, subwords, or characters, which serve as the input for the model, enabling it to learn effective models.</a:t>
            </a:r>
          </a:p>
          <a:p>
            <a:pPr lvl="1"/>
            <a:r>
              <a:rPr lang="en-US" dirty="0"/>
              <a:t>Input text: 		</a:t>
            </a:r>
            <a:r>
              <a:rPr lang="en-US" dirty="0">
                <a:solidFill>
                  <a:schemeClr val="accent5"/>
                </a:solidFill>
              </a:rPr>
              <a:t>What</a:t>
            </a:r>
            <a:r>
              <a:rPr lang="en-US" dirty="0">
                <a:solidFill>
                  <a:schemeClr val="accent1"/>
                </a:solidFill>
              </a:rPr>
              <a:t> </a:t>
            </a:r>
            <a:r>
              <a:rPr lang="en-US" dirty="0">
                <a:solidFill>
                  <a:schemeClr val="accent2"/>
                </a:solidFill>
              </a:rPr>
              <a:t>is</a:t>
            </a:r>
            <a:r>
              <a:rPr lang="en-US" dirty="0">
                <a:solidFill>
                  <a:schemeClr val="accent1"/>
                </a:solidFill>
              </a:rPr>
              <a:t> </a:t>
            </a:r>
            <a:r>
              <a:rPr lang="en-US" dirty="0">
                <a:solidFill>
                  <a:schemeClr val="accent4"/>
                </a:solidFill>
              </a:rPr>
              <a:t>token</a:t>
            </a:r>
            <a:r>
              <a:rPr lang="en-US" dirty="0">
                <a:solidFill>
                  <a:srgbClr val="00B050"/>
                </a:solidFill>
              </a:rPr>
              <a:t>ization</a:t>
            </a:r>
            <a:r>
              <a:rPr lang="en-US" dirty="0"/>
              <a:t>? </a:t>
            </a:r>
          </a:p>
          <a:p>
            <a:pPr lvl="1"/>
            <a:r>
              <a:rPr lang="en-US" dirty="0"/>
              <a:t>Output token IDs: 	   </a:t>
            </a:r>
            <a:r>
              <a:rPr lang="en-US" dirty="0">
                <a:solidFill>
                  <a:schemeClr val="accent5"/>
                </a:solidFill>
              </a:rPr>
              <a:t>4827</a:t>
            </a:r>
            <a:r>
              <a:rPr lang="en-US" dirty="0">
                <a:solidFill>
                  <a:srgbClr val="00B050"/>
                </a:solidFill>
              </a:rPr>
              <a:t>  </a:t>
            </a:r>
            <a:r>
              <a:rPr lang="en-US" dirty="0">
                <a:solidFill>
                  <a:schemeClr val="accent2"/>
                </a:solidFill>
              </a:rPr>
              <a:t>382</a:t>
            </a:r>
            <a:r>
              <a:rPr lang="en-US" dirty="0">
                <a:solidFill>
                  <a:srgbClr val="00B050"/>
                </a:solidFill>
              </a:rPr>
              <a:t> </a:t>
            </a:r>
            <a:r>
              <a:rPr lang="en-US" dirty="0">
                <a:solidFill>
                  <a:schemeClr val="accent4"/>
                </a:solidFill>
              </a:rPr>
              <a:t>6602</a:t>
            </a:r>
            <a:r>
              <a:rPr lang="en-US" dirty="0">
                <a:solidFill>
                  <a:srgbClr val="00B050"/>
                </a:solidFill>
              </a:rPr>
              <a:t> 2860 </a:t>
            </a:r>
            <a:r>
              <a:rPr lang="en-US" dirty="0"/>
              <a:t>30</a:t>
            </a:r>
          </a:p>
        </p:txBody>
      </p:sp>
      <p:sp>
        <p:nvSpPr>
          <p:cNvPr id="4" name="Slide Number Placeholder 3">
            <a:extLst>
              <a:ext uri="{FF2B5EF4-FFF2-40B4-BE49-F238E27FC236}">
                <a16:creationId xmlns:a16="http://schemas.microsoft.com/office/drawing/2014/main" id="{D7733E73-A349-B467-BFA8-66245006422A}"/>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
        <p:nvSpPr>
          <p:cNvPr id="6" name="TextBox 5">
            <a:extLst>
              <a:ext uri="{FF2B5EF4-FFF2-40B4-BE49-F238E27FC236}">
                <a16:creationId xmlns:a16="http://schemas.microsoft.com/office/drawing/2014/main" id="{16CC37EB-0D47-EB04-3CE9-9F7FB601177A}"/>
              </a:ext>
            </a:extLst>
          </p:cNvPr>
          <p:cNvSpPr txBox="1"/>
          <p:nvPr/>
        </p:nvSpPr>
        <p:spPr>
          <a:xfrm>
            <a:off x="6488472" y="5038967"/>
            <a:ext cx="4717242" cy="830997"/>
          </a:xfrm>
          <a:prstGeom prst="rect">
            <a:avLst/>
          </a:prstGeom>
          <a:noFill/>
        </p:spPr>
        <p:txBody>
          <a:bodyPr wrap="square">
            <a:spAutoFit/>
          </a:bodyPr>
          <a:lstStyle/>
          <a:p>
            <a:r>
              <a:rPr lang="en-CN" sz="2400" dirty="0">
                <a:hlinkClick r:id="rId3"/>
              </a:rPr>
              <a:t>https://huggingface.co/docs/transformers/tokenizer_summary</a:t>
            </a:r>
            <a:r>
              <a:rPr lang="en-CN" sz="2400" dirty="0"/>
              <a:t> </a:t>
            </a:r>
          </a:p>
        </p:txBody>
      </p:sp>
      <p:sp>
        <p:nvSpPr>
          <p:cNvPr id="5" name="Content Placeholder 2">
            <a:extLst>
              <a:ext uri="{FF2B5EF4-FFF2-40B4-BE49-F238E27FC236}">
                <a16:creationId xmlns:a16="http://schemas.microsoft.com/office/drawing/2014/main" id="{3B82CB73-B20B-7876-AB4A-06196548D9F3}"/>
              </a:ext>
            </a:extLst>
          </p:cNvPr>
          <p:cNvSpPr txBox="1">
            <a:spLocks/>
          </p:cNvSpPr>
          <p:nvPr/>
        </p:nvSpPr>
        <p:spPr>
          <a:xfrm>
            <a:off x="517524" y="4195197"/>
            <a:ext cx="7594599" cy="229767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rPr>
              <a:t>There are three types:</a:t>
            </a:r>
          </a:p>
          <a:p>
            <a:pPr lvl="1">
              <a:spcAft>
                <a:spcPts val="600"/>
              </a:spcAft>
            </a:pPr>
            <a:r>
              <a:rPr lang="en-US" dirty="0">
                <a:solidFill>
                  <a:srgbClr val="0D0D0D"/>
                </a:solidFill>
              </a:rPr>
              <a:t>Word tokenization</a:t>
            </a:r>
          </a:p>
          <a:p>
            <a:pPr lvl="1">
              <a:spcAft>
                <a:spcPts val="600"/>
              </a:spcAft>
            </a:pPr>
            <a:r>
              <a:rPr lang="en-US" b="1" dirty="0">
                <a:solidFill>
                  <a:srgbClr val="0D0D0D"/>
                </a:solidFill>
              </a:rPr>
              <a:t>Subword tokenization</a:t>
            </a:r>
            <a:endParaRPr lang="en-US" dirty="0">
              <a:solidFill>
                <a:srgbClr val="0D0D0D"/>
              </a:solidFill>
            </a:endParaRPr>
          </a:p>
          <a:p>
            <a:pPr lvl="1">
              <a:spcAft>
                <a:spcPts val="600"/>
              </a:spcAft>
            </a:pPr>
            <a:r>
              <a:rPr lang="en-US" dirty="0">
                <a:solidFill>
                  <a:srgbClr val="0D0D0D"/>
                </a:solidFill>
              </a:rPr>
              <a:t>Character tokenization</a:t>
            </a:r>
          </a:p>
        </p:txBody>
      </p:sp>
      <p:sp>
        <p:nvSpPr>
          <p:cNvPr id="9" name="TextBox 8">
            <a:extLst>
              <a:ext uri="{FF2B5EF4-FFF2-40B4-BE49-F238E27FC236}">
                <a16:creationId xmlns:a16="http://schemas.microsoft.com/office/drawing/2014/main" id="{1BB2B64A-CBFC-4547-C6DF-F6AA13B1BCD9}"/>
              </a:ext>
            </a:extLst>
          </p:cNvPr>
          <p:cNvSpPr txBox="1"/>
          <p:nvPr/>
        </p:nvSpPr>
        <p:spPr>
          <a:xfrm>
            <a:off x="8847093" y="2887130"/>
            <a:ext cx="2626282" cy="646331"/>
          </a:xfrm>
          <a:prstGeom prst="rect">
            <a:avLst/>
          </a:prstGeom>
          <a:noFill/>
        </p:spPr>
        <p:txBody>
          <a:bodyPr wrap="square">
            <a:spAutoFit/>
          </a:bodyPr>
          <a:lstStyle/>
          <a:p>
            <a:r>
              <a:rPr lang="en-CN" dirty="0">
                <a:hlinkClick r:id="rId4"/>
              </a:rPr>
              <a:t>https://platform.openai.com/tokenizer</a:t>
            </a:r>
            <a:r>
              <a:rPr lang="en-CN" dirty="0"/>
              <a:t> (GPT-4o)</a:t>
            </a:r>
          </a:p>
        </p:txBody>
      </p:sp>
    </p:spTree>
    <p:extLst>
      <p:ext uri="{BB962C8B-B14F-4D97-AF65-F5344CB8AC3E}">
        <p14:creationId xmlns:p14="http://schemas.microsoft.com/office/powerpoint/2010/main" val="37954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a:t>
            </a:r>
          </a:p>
        </p:txBody>
      </p:sp>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517525" y="1108433"/>
            <a:ext cx="10455275" cy="5508233"/>
          </a:xfrm>
        </p:spPr>
        <p:txBody>
          <a:bodyPr>
            <a:noAutofit/>
          </a:bodyPr>
          <a:lstStyle/>
          <a:p>
            <a:pPr>
              <a:spcBef>
                <a:spcPts val="600"/>
              </a:spcBef>
              <a:spcAft>
                <a:spcPts val="600"/>
              </a:spcAft>
            </a:pPr>
            <a:r>
              <a:rPr lang="en-US" sz="2400" b="1" dirty="0"/>
              <a:t>Idea</a:t>
            </a:r>
            <a:r>
              <a:rPr lang="en-US" sz="2400" dirty="0"/>
              <a:t>: Instead of white-space or single-character segmentation. One can use the raw text data to tell us how to tokenize words. Because tokens can be parts of words as well as whole words.</a:t>
            </a:r>
          </a:p>
          <a:p>
            <a:pPr>
              <a:spcBef>
                <a:spcPts val="600"/>
              </a:spcBef>
              <a:spcAft>
                <a:spcPts val="600"/>
              </a:spcAft>
            </a:pPr>
            <a:r>
              <a:rPr lang="en-US" sz="2400" dirty="0"/>
              <a:t>Three common algorithms</a:t>
            </a:r>
          </a:p>
          <a:p>
            <a:pPr lvl="1">
              <a:spcBef>
                <a:spcPts val="600"/>
              </a:spcBef>
              <a:spcAft>
                <a:spcPts val="600"/>
              </a:spcAft>
            </a:pPr>
            <a:r>
              <a:rPr lang="en-US" sz="2000" b="1" dirty="0"/>
              <a:t>Byte-Pair Encoding (BPE) </a:t>
            </a:r>
            <a:r>
              <a:rPr lang="en-US" sz="2000" dirty="0"/>
              <a:t>(</a:t>
            </a:r>
            <a:r>
              <a:rPr lang="en-US" sz="2000" dirty="0">
                <a:solidFill>
                  <a:schemeClr val="tx1">
                    <a:lumMod val="50000"/>
                    <a:lumOff val="50000"/>
                  </a:schemeClr>
                </a:solidFill>
                <a:hlinkClick r:id="rId3"/>
              </a:rPr>
              <a:t>Sennrich et al., 2016</a:t>
            </a:r>
            <a:r>
              <a:rPr lang="en-US" sz="2000" dirty="0"/>
              <a:t>)</a:t>
            </a:r>
          </a:p>
          <a:p>
            <a:pPr lvl="1">
              <a:spcBef>
                <a:spcPts val="600"/>
              </a:spcBef>
              <a:spcAft>
                <a:spcPts val="600"/>
              </a:spcAft>
            </a:pPr>
            <a:r>
              <a:rPr lang="en-US" sz="2000" b="1" dirty="0"/>
              <a:t>Unigram </a:t>
            </a:r>
            <a:r>
              <a:rPr lang="en-US" sz="2000" dirty="0"/>
              <a:t>(</a:t>
            </a:r>
            <a:r>
              <a:rPr lang="en-US" sz="2000" dirty="0">
                <a:solidFill>
                  <a:schemeClr val="tx1">
                    <a:lumMod val="50000"/>
                    <a:lumOff val="50000"/>
                  </a:schemeClr>
                </a:solidFill>
                <a:hlinkClick r:id="rId4"/>
              </a:rPr>
              <a:t>Kudo, 2018</a:t>
            </a:r>
            <a:r>
              <a:rPr lang="en-US" sz="2000" dirty="0"/>
              <a:t>)</a:t>
            </a:r>
          </a:p>
          <a:p>
            <a:pPr lvl="1">
              <a:spcBef>
                <a:spcPts val="600"/>
              </a:spcBef>
              <a:spcAft>
                <a:spcPts val="600"/>
              </a:spcAft>
            </a:pPr>
            <a:r>
              <a:rPr lang="en-US" sz="2000" b="1" dirty="0"/>
              <a:t>WordPiece </a:t>
            </a:r>
            <a:r>
              <a:rPr lang="en-US" sz="2000" dirty="0"/>
              <a:t>(</a:t>
            </a:r>
            <a:r>
              <a:rPr lang="en-US" sz="2000" dirty="0">
                <a:solidFill>
                  <a:schemeClr val="tx1">
                    <a:lumMod val="50000"/>
                    <a:lumOff val="50000"/>
                  </a:schemeClr>
                </a:solidFill>
                <a:hlinkClick r:id="rId5"/>
              </a:rPr>
              <a:t>Schuster and Nakajima, 2012</a:t>
            </a:r>
            <a:r>
              <a:rPr lang="en-US" sz="2000" dirty="0"/>
              <a:t>)</a:t>
            </a:r>
          </a:p>
          <a:p>
            <a:pPr>
              <a:spcBef>
                <a:spcPts val="600"/>
              </a:spcBef>
              <a:spcAft>
                <a:spcPts val="600"/>
              </a:spcAft>
            </a:pPr>
            <a:r>
              <a:rPr lang="en-US" sz="2400" dirty="0"/>
              <a:t>All subword tokenization algorithms have 2 parts</a:t>
            </a:r>
          </a:p>
          <a:p>
            <a:pPr lvl="1">
              <a:spcBef>
                <a:spcPts val="600"/>
              </a:spcBef>
              <a:spcAft>
                <a:spcPts val="600"/>
              </a:spcAft>
            </a:pPr>
            <a:r>
              <a:rPr lang="en-US" sz="2000" dirty="0"/>
              <a:t>A </a:t>
            </a:r>
            <a:r>
              <a:rPr lang="en-US" sz="2000" b="1" dirty="0">
                <a:solidFill>
                  <a:srgbClr val="00B050"/>
                </a:solidFill>
              </a:rPr>
              <a:t>token learner</a:t>
            </a:r>
            <a:r>
              <a:rPr lang="en-US" sz="2000" dirty="0"/>
              <a:t> that takes a raw training corpus and induces a vocabulary (a set of tokens). Most subword algorithms are run inside space-separated tokens. So we commonly first add a special end-of-word symbol “_” before space in training corpus.</a:t>
            </a:r>
          </a:p>
          <a:p>
            <a:pPr lvl="1">
              <a:spcBef>
                <a:spcPts val="600"/>
              </a:spcBef>
              <a:spcAft>
                <a:spcPts val="600"/>
              </a:spcAft>
            </a:pPr>
            <a:r>
              <a:rPr lang="en-US" sz="2000" dirty="0"/>
              <a:t>A </a:t>
            </a:r>
            <a:r>
              <a:rPr lang="en-US" sz="2000" b="1" dirty="0">
                <a:solidFill>
                  <a:srgbClr val="00B050"/>
                </a:solidFill>
              </a:rPr>
              <a:t>token segmenter</a:t>
            </a:r>
            <a:r>
              <a:rPr lang="en-US" sz="2000" dirty="0"/>
              <a:t> that takes a raw test sentence and tokenizes it according to that vocabulary</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spTree>
    <p:extLst>
      <p:ext uri="{BB962C8B-B14F-4D97-AF65-F5344CB8AC3E}">
        <p14:creationId xmlns:p14="http://schemas.microsoft.com/office/powerpoint/2010/main" val="2198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 - BPE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60324" y="964742"/>
                <a:ext cx="11957505" cy="2575293"/>
              </a:xfrm>
            </p:spPr>
            <p:txBody>
              <a:bodyPr>
                <a:normAutofit/>
              </a:bodyPr>
              <a:lstStyle/>
              <a:p>
                <a:pPr>
                  <a:spcBef>
                    <a:spcPts val="0"/>
                  </a:spcBef>
                  <a:spcAft>
                    <a:spcPts val="0"/>
                  </a:spcAft>
                </a:pPr>
                <a:r>
                  <a:rPr lang="en-US" dirty="0"/>
                  <a:t>BPE token learner</a:t>
                </a:r>
              </a:p>
              <a:p>
                <a:pPr lvl="1">
                  <a:spcBef>
                    <a:spcPts val="0"/>
                  </a:spcBef>
                  <a:spcAft>
                    <a:spcPts val="0"/>
                  </a:spcAft>
                </a:pPr>
                <a:r>
                  <a:rPr lang="en-US" dirty="0"/>
                  <a:t>Set vocabulary </a:t>
                </a:r>
                <a14:m>
                  <m:oMath xmlns:m="http://schemas.openxmlformats.org/officeDocument/2006/math">
                    <m:r>
                      <a:rPr lang="en-US" altLang="zh-CN" i="1" dirty="0" smtClean="0">
                        <a:latin typeface="Cambria Math" panose="02040503050406030204" pitchFamily="18" charset="0"/>
                      </a:rPr>
                      <m:t>𝑉</m:t>
                    </m:r>
                    <m:r>
                      <a:rPr lang="zh-CN" altLang="en-US" i="1" dirty="0" smtClean="0">
                        <a:latin typeface="Cambria Math" panose="02040503050406030204" pitchFamily="18" charset="0"/>
                      </a:rPr>
                      <m:t> </m:t>
                    </m:r>
                    <m:r>
                      <a:rPr lang="en-US" i="1"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𝐶</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 </m:t>
                    </m:r>
                    <m:r>
                      <a:rPr lang="en-US" i="1" dirty="0">
                        <a:latin typeface="Cambria Math" panose="02040503050406030204" pitchFamily="18" charset="0"/>
                      </a:rPr>
                      <m:t>𝑑</m:t>
                    </m:r>
                    <m:r>
                      <a:rPr lang="en-US" i="1" dirty="0">
                        <a:latin typeface="Cambria Math" panose="02040503050406030204" pitchFamily="18" charset="0"/>
                      </a:rPr>
                      <m:t>….}</m:t>
                    </m:r>
                  </m:oMath>
                </a14:m>
                <a:endParaRPr lang="en-US" dirty="0"/>
              </a:p>
              <a:p>
                <a:pPr lvl="1">
                  <a:spcBef>
                    <a:spcPts val="0"/>
                  </a:spcBef>
                  <a:spcAft>
                    <a:spcPts val="0"/>
                  </a:spcAft>
                </a:pPr>
                <a:r>
                  <a:rPr lang="en-US" dirty="0"/>
                  <a:t>Repeat</a:t>
                </a:r>
              </a:p>
              <a:p>
                <a:pPr lvl="2">
                  <a:spcBef>
                    <a:spcPts val="0"/>
                  </a:spcBef>
                  <a:spcAft>
                    <a:spcPts val="0"/>
                  </a:spcAft>
                </a:pPr>
                <a:r>
                  <a:rPr lang="en-US" dirty="0"/>
                  <a:t>Choose the two symbols that are most frequently adjacent in the training corpus (say 'A', 'B') </a:t>
                </a:r>
              </a:p>
              <a:p>
                <a:pPr lvl="2">
                  <a:spcBef>
                    <a:spcPts val="0"/>
                  </a:spcBef>
                  <a:spcAft>
                    <a:spcPts val="0"/>
                  </a:spcAft>
                </a:pPr>
                <a:r>
                  <a:rPr lang="en-US" dirty="0"/>
                  <a:t>Add a new merged symbol 'AB' to the vocabulary</a:t>
                </a:r>
              </a:p>
              <a:p>
                <a:pPr lvl="2">
                  <a:spcBef>
                    <a:spcPts val="0"/>
                  </a:spcBef>
                  <a:spcAft>
                    <a:spcPts val="0"/>
                  </a:spcAft>
                </a:pPr>
                <a:r>
                  <a:rPr lang="en-US" dirty="0"/>
                  <a:t>Replace every adjacent 'A' 'B' in the corpus with 'AB'. </a:t>
                </a:r>
              </a:p>
              <a:p>
                <a:pPr lvl="1">
                  <a:spcBef>
                    <a:spcPts val="0"/>
                  </a:spcBef>
                  <a:spcAft>
                    <a:spcPts val="0"/>
                  </a:spcAft>
                </a:pPr>
                <a:r>
                  <a:rPr lang="en-US" dirty="0"/>
                  <a:t>Until </a:t>
                </a:r>
                <a14:m>
                  <m:oMath xmlns:m="http://schemas.openxmlformats.org/officeDocument/2006/math">
                    <m:r>
                      <a:rPr lang="en-US" i="1" dirty="0" smtClean="0">
                        <a:latin typeface="Cambria Math" panose="02040503050406030204" pitchFamily="18" charset="0"/>
                      </a:rPr>
                      <m:t>𝑘</m:t>
                    </m:r>
                  </m:oMath>
                </a14:m>
                <a:r>
                  <a:rPr lang="en-US" dirty="0"/>
                  <a:t> merges have been done.</a:t>
                </a:r>
              </a:p>
              <a:p>
                <a:pPr lvl="1">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CN" dirty="0"/>
              </a:p>
            </p:txBody>
          </p:sp>
        </mc:Choice>
        <mc:Fallback xmlns="">
          <p:sp>
            <p:nvSpPr>
              <p:cNvPr id="3" name="Content Placeholder 2">
                <a:extLst>
                  <a:ext uri="{FF2B5EF4-FFF2-40B4-BE49-F238E27FC236}">
                    <a16:creationId xmlns:a16="http://schemas.microsoft.com/office/drawing/2014/main" id="{C72991C1-11E8-5E2C-A0C4-7E3AA4ABF06B}"/>
                  </a:ext>
                </a:extLst>
              </p:cNvPr>
              <p:cNvSpPr>
                <a:spLocks noGrp="1" noRot="1" noChangeAspect="1" noMove="1" noResize="1" noEditPoints="1" noAdjustHandles="1" noChangeArrowheads="1" noChangeShapeType="1" noTextEdit="1"/>
              </p:cNvSpPr>
              <p:nvPr>
                <p:ph idx="1"/>
              </p:nvPr>
            </p:nvSpPr>
            <p:spPr>
              <a:xfrm>
                <a:off x="60324" y="964742"/>
                <a:ext cx="11957505" cy="2575293"/>
              </a:xfrm>
              <a:blipFill>
                <a:blip r:embed="rId3"/>
                <a:stretch>
                  <a:fillRect l="-848" t="-1961" b="-392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pic>
        <p:nvPicPr>
          <p:cNvPr id="5" name="Content Placeholder 4">
            <a:extLst>
              <a:ext uri="{FF2B5EF4-FFF2-40B4-BE49-F238E27FC236}">
                <a16:creationId xmlns:a16="http://schemas.microsoft.com/office/drawing/2014/main" id="{945F54ED-3547-2F0C-A2B4-72C82A40E352}"/>
              </a:ext>
            </a:extLst>
          </p:cNvPr>
          <p:cNvPicPr>
            <a:picLocks noChangeAspect="1"/>
          </p:cNvPicPr>
          <p:nvPr/>
        </p:nvPicPr>
        <p:blipFill>
          <a:blip r:embed="rId4"/>
          <a:stretch>
            <a:fillRect/>
          </a:stretch>
        </p:blipFill>
        <p:spPr>
          <a:xfrm>
            <a:off x="1639628" y="3547531"/>
            <a:ext cx="8798896" cy="3168650"/>
          </a:xfrm>
          <a:prstGeom prst="rect">
            <a:avLst/>
          </a:prstGeom>
        </p:spPr>
      </p:pic>
    </p:spTree>
    <p:extLst>
      <p:ext uri="{BB962C8B-B14F-4D97-AF65-F5344CB8AC3E}">
        <p14:creationId xmlns:p14="http://schemas.microsoft.com/office/powerpoint/2010/main" val="325624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53DA-CF2C-19A5-7A29-49FAFF294918}"/>
              </a:ext>
            </a:extLst>
          </p:cNvPr>
          <p:cNvSpPr>
            <a:spLocks noGrp="1"/>
          </p:cNvSpPr>
          <p:nvPr>
            <p:ph type="title"/>
          </p:nvPr>
        </p:nvSpPr>
        <p:spPr/>
        <p:txBody>
          <a:bodyPr/>
          <a:lstStyle/>
          <a:p>
            <a:r>
              <a:rPr lang="en-CN" dirty="0"/>
              <a:t>Subword tokenization - BPE</a:t>
            </a:r>
          </a:p>
        </p:txBody>
      </p:sp>
      <p:sp>
        <p:nvSpPr>
          <p:cNvPr id="3" name="Content Placeholder 2">
            <a:extLst>
              <a:ext uri="{FF2B5EF4-FFF2-40B4-BE49-F238E27FC236}">
                <a16:creationId xmlns:a16="http://schemas.microsoft.com/office/drawing/2014/main" id="{4DC9A99C-FD83-88B5-3666-9BDA39324407}"/>
              </a:ext>
            </a:extLst>
          </p:cNvPr>
          <p:cNvSpPr>
            <a:spLocks noGrp="1"/>
          </p:cNvSpPr>
          <p:nvPr>
            <p:ph idx="1"/>
          </p:nvPr>
        </p:nvSpPr>
        <p:spPr>
          <a:xfrm>
            <a:off x="517526" y="1108433"/>
            <a:ext cx="10120228" cy="5508233"/>
          </a:xfrm>
        </p:spPr>
        <p:txBody>
          <a:bodyPr/>
          <a:lstStyle/>
          <a:p>
            <a:r>
              <a:rPr lang="en-US" dirty="0"/>
              <a:t>Training corpus: </a:t>
            </a:r>
            <a:r>
              <a:rPr lang="en-US" dirty="0">
                <a:solidFill>
                  <a:schemeClr val="accent1"/>
                </a:solidFill>
              </a:rPr>
              <a:t>low low low low low lowest lowest newer newer newer newer newer newer wider wider wider new new</a:t>
            </a:r>
          </a:p>
          <a:p>
            <a:r>
              <a:rPr lang="en-US" b="1" dirty="0"/>
              <a:t>Step 0</a:t>
            </a:r>
            <a:r>
              <a:rPr lang="en-US" dirty="0"/>
              <a:t>: Add a special end-of-word symbol “_” (word boundaries) before space in training corpus and then tokenize text by whitespace. We then separate into letters.</a:t>
            </a:r>
          </a:p>
          <a:p>
            <a:r>
              <a:rPr lang="en-CN" b="1" dirty="0"/>
              <a:t>Step 1</a:t>
            </a:r>
            <a:r>
              <a:rPr lang="en-CN" dirty="0"/>
              <a:t>: Create the vocabulary: {_, d, e, i, l, n, o, r, s, t, w}</a:t>
            </a:r>
            <a:r>
              <a:rPr lang="en-US" altLang="zh-CN" dirty="0"/>
              <a:t>.</a:t>
            </a:r>
            <a:endParaRPr lang="en-CN" dirty="0"/>
          </a:p>
          <a:p>
            <a:r>
              <a:rPr lang="en-CN" b="1" dirty="0"/>
              <a:t>Step 2</a:t>
            </a:r>
            <a:r>
              <a:rPr lang="en-CN" dirty="0"/>
              <a:t>: </a:t>
            </a:r>
            <a:r>
              <a:rPr lang="en-US" altLang="zh-CN" dirty="0"/>
              <a:t>R</a:t>
            </a:r>
            <a:r>
              <a:rPr lang="en-CN" dirty="0"/>
              <a:t>epeat the merging steps, </a:t>
            </a:r>
            <a:r>
              <a:rPr lang="en-US" dirty="0"/>
              <a:t>two symbols that are most frequently adjacent in the training corpus</a:t>
            </a:r>
            <a:r>
              <a:rPr lang="en-US" altLang="zh-CN" dirty="0"/>
              <a:t>.</a:t>
            </a:r>
            <a:endParaRPr lang="en-CN" dirty="0"/>
          </a:p>
        </p:txBody>
      </p:sp>
      <p:sp>
        <p:nvSpPr>
          <p:cNvPr id="4" name="Slide Number Placeholder 3">
            <a:extLst>
              <a:ext uri="{FF2B5EF4-FFF2-40B4-BE49-F238E27FC236}">
                <a16:creationId xmlns:a16="http://schemas.microsoft.com/office/drawing/2014/main" id="{89A3C98C-B5EC-642C-D582-9AD8CB2F5CBC}"/>
              </a:ext>
            </a:extLst>
          </p:cNvPr>
          <p:cNvSpPr>
            <a:spLocks noGrp="1"/>
          </p:cNvSpPr>
          <p:nvPr>
            <p:ph type="sldNum" sz="quarter" idx="12"/>
          </p:nvPr>
        </p:nvSpPr>
        <p:spPr/>
        <p:txBody>
          <a:bodyPr/>
          <a:lstStyle/>
          <a:p>
            <a:fld id="{DC8BB421-126E-41CB-B73A-69D52E98CAE3}" type="slidenum">
              <a:rPr lang="zh-CN" altLang="en-US" smtClean="0"/>
              <a:t>23</a:t>
            </a:fld>
            <a:endParaRPr lang="zh-CN" altLang="en-US" dirty="0"/>
          </a:p>
        </p:txBody>
      </p:sp>
    </p:spTree>
    <p:extLst>
      <p:ext uri="{BB962C8B-B14F-4D97-AF65-F5344CB8AC3E}">
        <p14:creationId xmlns:p14="http://schemas.microsoft.com/office/powerpoint/2010/main" val="27956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314326" y="1200828"/>
            <a:ext cx="7699011" cy="4251705"/>
          </a:xfrm>
        </p:spPr>
        <p:txBody>
          <a:bodyPr>
            <a:normAutofit fontScale="85000" lnSpcReduction="10000"/>
          </a:bodyPr>
          <a:lstStyle/>
          <a:p>
            <a:pPr>
              <a:lnSpc>
                <a:spcPct val="120000"/>
              </a:lnSpc>
              <a:spcAft>
                <a:spcPts val="600"/>
              </a:spcAft>
            </a:pPr>
            <a:r>
              <a:rPr lang="en-US" altLang="zh-CN" b="1" dirty="0">
                <a:solidFill>
                  <a:srgbClr val="00B050"/>
                </a:solidFill>
              </a:rPr>
              <a:t>T</a:t>
            </a:r>
            <a:r>
              <a:rPr lang="en-US" b="1" dirty="0">
                <a:solidFill>
                  <a:srgbClr val="00B050"/>
                </a:solidFill>
              </a:rPr>
              <a:t>oken</a:t>
            </a:r>
            <a:r>
              <a:rPr lang="en-US" dirty="0">
                <a:solidFill>
                  <a:srgbClr val="00B050"/>
                </a:solidFill>
              </a:rPr>
              <a:t> </a:t>
            </a:r>
            <a:r>
              <a:rPr lang="en-US" b="1" dirty="0">
                <a:solidFill>
                  <a:srgbClr val="00B050"/>
                </a:solidFill>
              </a:rPr>
              <a:t>segmenter</a:t>
            </a:r>
            <a:r>
              <a:rPr lang="en-US" altLang="zh-CN" b="1" dirty="0"/>
              <a:t>:</a:t>
            </a:r>
            <a:r>
              <a:rPr lang="zh-CN" altLang="en-US" b="1" dirty="0"/>
              <a:t> </a:t>
            </a:r>
            <a:r>
              <a:rPr lang="en-US" dirty="0"/>
              <a:t>On the test data, run each merge learned from the training data:</a:t>
            </a:r>
          </a:p>
          <a:p>
            <a:pPr lvl="1">
              <a:lnSpc>
                <a:spcPct val="120000"/>
              </a:lnSpc>
              <a:spcAft>
                <a:spcPts val="600"/>
              </a:spcAft>
            </a:pPr>
            <a:r>
              <a:rPr lang="en-US" dirty="0"/>
              <a:t>Greedily</a:t>
            </a:r>
            <a:r>
              <a:rPr lang="zh-CN" altLang="en-US" dirty="0"/>
              <a:t> </a:t>
            </a:r>
            <a:r>
              <a:rPr lang="en-US" altLang="zh-CN" dirty="0"/>
              <a:t>and</a:t>
            </a:r>
            <a:r>
              <a:rPr lang="zh-CN" altLang="en-US" dirty="0"/>
              <a:t> </a:t>
            </a:r>
            <a:r>
              <a:rPr lang="en-US" altLang="zh-CN" dirty="0"/>
              <a:t>i</a:t>
            </a:r>
            <a:r>
              <a:rPr lang="en-US" dirty="0"/>
              <a:t>n the order we learned them</a:t>
            </a:r>
          </a:p>
          <a:p>
            <a:pPr lvl="1">
              <a:lnSpc>
                <a:spcPct val="120000"/>
              </a:lnSpc>
              <a:spcAft>
                <a:spcPts val="600"/>
              </a:spcAft>
            </a:pPr>
            <a:r>
              <a:rPr lang="en-US" altLang="zh-CN" dirty="0"/>
              <a:t>T</a:t>
            </a:r>
            <a:r>
              <a:rPr lang="en-US" dirty="0"/>
              <a:t>est frequencies don't play a role</a:t>
            </a:r>
          </a:p>
          <a:p>
            <a:pPr>
              <a:lnSpc>
                <a:spcPct val="120000"/>
              </a:lnSpc>
              <a:spcAft>
                <a:spcPts val="600"/>
              </a:spcAft>
            </a:pPr>
            <a:r>
              <a:rPr lang="en-US" dirty="0"/>
              <a:t>So</a:t>
            </a:r>
            <a:r>
              <a:rPr lang="en-US" altLang="zh-CN" dirty="0"/>
              <a:t>,</a:t>
            </a:r>
            <a:r>
              <a:rPr lang="zh-CN" altLang="en-US" dirty="0"/>
              <a:t> </a:t>
            </a:r>
            <a:r>
              <a:rPr lang="en-US" dirty="0"/>
              <a:t>merge every </a:t>
            </a:r>
            <a:r>
              <a:rPr lang="en-US" dirty="0">
                <a:solidFill>
                  <a:srgbClr val="0070C0"/>
                </a:solidFill>
              </a:rPr>
              <a:t>e r</a:t>
            </a:r>
            <a:r>
              <a:rPr lang="en-US" dirty="0"/>
              <a:t> to </a:t>
            </a:r>
            <a:r>
              <a:rPr lang="en-US" dirty="0">
                <a:solidFill>
                  <a:srgbClr val="0070C0"/>
                </a:solidFill>
              </a:rPr>
              <a:t>er</a:t>
            </a:r>
            <a:r>
              <a:rPr lang="en-US" dirty="0"/>
              <a:t>, then merge </a:t>
            </a:r>
            <a:r>
              <a:rPr lang="en-US" dirty="0">
                <a:solidFill>
                  <a:srgbClr val="0070C0"/>
                </a:solidFill>
              </a:rPr>
              <a:t>er _</a:t>
            </a:r>
            <a:r>
              <a:rPr lang="en-US" dirty="0"/>
              <a:t> to </a:t>
            </a:r>
            <a:r>
              <a:rPr lang="en-US" dirty="0">
                <a:solidFill>
                  <a:srgbClr val="0070C0"/>
                </a:solidFill>
              </a:rPr>
              <a:t>er_</a:t>
            </a:r>
            <a:r>
              <a:rPr lang="en-US" dirty="0"/>
              <a:t>, etc.</a:t>
            </a:r>
          </a:p>
          <a:p>
            <a:pPr>
              <a:lnSpc>
                <a:spcPct val="120000"/>
              </a:lnSpc>
              <a:spcAft>
                <a:spcPts val="600"/>
              </a:spcAft>
            </a:pPr>
            <a:r>
              <a:rPr lang="en-US" altLang="zh-CN" b="1" dirty="0"/>
              <a:t>Testing</a:t>
            </a:r>
            <a:r>
              <a:rPr lang="zh-CN" altLang="en-US" b="1" dirty="0"/>
              <a:t> </a:t>
            </a:r>
            <a:r>
              <a:rPr lang="en-US" altLang="zh-CN" b="1" dirty="0"/>
              <a:t>examples</a:t>
            </a:r>
            <a:endParaRPr lang="en-US" b="1" dirty="0"/>
          </a:p>
          <a:p>
            <a:pPr lvl="1">
              <a:lnSpc>
                <a:spcPct val="120000"/>
              </a:lnSpc>
              <a:spcAft>
                <a:spcPts val="600"/>
              </a:spcAft>
            </a:pPr>
            <a:r>
              <a:rPr lang="en-US" dirty="0"/>
              <a:t>Test set "n e w e r _" would be tokenized as a full word </a:t>
            </a:r>
          </a:p>
          <a:p>
            <a:pPr lvl="1">
              <a:lnSpc>
                <a:spcPct val="120000"/>
              </a:lnSpc>
              <a:spcAft>
                <a:spcPts val="600"/>
              </a:spcAft>
            </a:pPr>
            <a:r>
              <a:rPr lang="en-US" dirty="0"/>
              <a:t>Test set "l o w e r _" would be two tokens: "low er_"</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sp>
        <p:nvSpPr>
          <p:cNvPr id="6" name="TextBox 5">
            <a:extLst>
              <a:ext uri="{FF2B5EF4-FFF2-40B4-BE49-F238E27FC236}">
                <a16:creationId xmlns:a16="http://schemas.microsoft.com/office/drawing/2014/main" id="{62930D1F-D848-92F6-F11E-8F444A1E234D}"/>
              </a:ext>
            </a:extLst>
          </p:cNvPr>
          <p:cNvSpPr txBox="1"/>
          <p:nvPr/>
        </p:nvSpPr>
        <p:spPr>
          <a:xfrm>
            <a:off x="7881257" y="1696073"/>
            <a:ext cx="4310743" cy="32612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solidFill>
                  <a:schemeClr val="accent1"/>
                </a:solidFill>
              </a:rPr>
              <a:t>One nice property of BPE is that tokens usually include frequent words</a:t>
            </a:r>
            <a:r>
              <a:rPr lang="zh-CN" altLang="en-US" sz="2000" b="1" dirty="0">
                <a:solidFill>
                  <a:schemeClr val="accent1"/>
                </a:solidFill>
              </a:rPr>
              <a:t> </a:t>
            </a:r>
            <a:r>
              <a:rPr lang="en-US" altLang="zh-CN" sz="2000" b="1" dirty="0">
                <a:solidFill>
                  <a:schemeClr val="accent1"/>
                </a:solidFill>
              </a:rPr>
              <a:t>a</a:t>
            </a:r>
            <a:r>
              <a:rPr lang="en-US" sz="2000" b="1" dirty="0">
                <a:solidFill>
                  <a:schemeClr val="accent1"/>
                </a:solidFill>
              </a:rPr>
              <a:t>nd frequent subwords which are often morphemes like -est or -er. </a:t>
            </a:r>
          </a:p>
          <a:p>
            <a:pPr marL="342900" indent="-342900">
              <a:lnSpc>
                <a:spcPct val="150000"/>
              </a:lnSpc>
              <a:buFont typeface="Arial" panose="020B0604020202020204" pitchFamily="34" charset="0"/>
              <a:buChar char="•"/>
            </a:pPr>
            <a:r>
              <a:rPr lang="en-US" sz="2000" dirty="0"/>
              <a:t>For example, unlikeliest has 3 morphemes un-, likely, and -est.</a:t>
            </a:r>
          </a:p>
        </p:txBody>
      </p:sp>
      <p:sp>
        <p:nvSpPr>
          <p:cNvPr id="7" name="TextBox 6">
            <a:extLst>
              <a:ext uri="{FF2B5EF4-FFF2-40B4-BE49-F238E27FC236}">
                <a16:creationId xmlns:a16="http://schemas.microsoft.com/office/drawing/2014/main" id="{8804FFAB-5BF6-446F-1119-05EE22F62B01}"/>
              </a:ext>
            </a:extLst>
          </p:cNvPr>
          <p:cNvSpPr txBox="1"/>
          <p:nvPr/>
        </p:nvSpPr>
        <p:spPr>
          <a:xfrm>
            <a:off x="6323542" y="5415657"/>
            <a:ext cx="5781675" cy="1077218"/>
          </a:xfrm>
          <a:prstGeom prst="rect">
            <a:avLst/>
          </a:prstGeom>
          <a:noFill/>
        </p:spPr>
        <p:txBody>
          <a:bodyPr wrap="square">
            <a:spAutoFit/>
          </a:bodyPr>
          <a:lstStyle/>
          <a:p>
            <a:r>
              <a:rPr lang="en-US" sz="1600" dirty="0" err="1">
                <a:hlinkClick r:id="rId3"/>
              </a:rPr>
              <a:t>Zouhar</a:t>
            </a:r>
            <a:r>
              <a:rPr lang="en-US" sz="1600" dirty="0">
                <a:hlinkClick r:id="rId3"/>
              </a:rPr>
              <a:t>, </a:t>
            </a:r>
            <a:r>
              <a:rPr lang="en-US" sz="1600" dirty="0" err="1">
                <a:hlinkClick r:id="rId3"/>
              </a:rPr>
              <a:t>Vilém</a:t>
            </a:r>
            <a:r>
              <a:rPr lang="en-US" sz="1600" dirty="0">
                <a:hlinkClick r:id="rId3"/>
              </a:rPr>
              <a:t>, Clara Meister, Juan Gastaldi, Li Du, Tim Vieira, </a:t>
            </a:r>
            <a:r>
              <a:rPr lang="en-US" sz="1600" dirty="0" err="1">
                <a:hlinkClick r:id="rId3"/>
              </a:rPr>
              <a:t>Mrinmaya</a:t>
            </a:r>
            <a:r>
              <a:rPr lang="en-US" sz="1600" dirty="0">
                <a:hlinkClick r:id="rId3"/>
              </a:rPr>
              <a:t> </a:t>
            </a:r>
            <a:r>
              <a:rPr lang="en-US" sz="1600" dirty="0" err="1">
                <a:hlinkClick r:id="rId3"/>
              </a:rPr>
              <a:t>Sachan</a:t>
            </a:r>
            <a:r>
              <a:rPr lang="en-US" sz="1600" dirty="0">
                <a:hlinkClick r:id="rId3"/>
              </a:rPr>
              <a:t>, and Ryan </a:t>
            </a:r>
            <a:r>
              <a:rPr lang="en-US" sz="1600" dirty="0" err="1">
                <a:hlinkClick r:id="rId3"/>
              </a:rPr>
              <a:t>Cotterell</a:t>
            </a:r>
            <a:r>
              <a:rPr lang="en-US" sz="1600" dirty="0">
                <a:hlinkClick r:id="rId3"/>
              </a:rPr>
              <a:t>. "A Formal Perspective on Byte-Pair Encoding." In Findings of the Association for Computational Linguistics: ACL 2023, pp. 598-614. 2023.</a:t>
            </a:r>
            <a:endParaRPr lang="en-CN" sz="1600"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4B8EE7A-3383-33F8-A1B5-7F0E16758125}"/>
                  </a:ext>
                </a:extLst>
              </p:cNvPr>
              <p:cNvSpPr txBox="1">
                <a:spLocks/>
              </p:cNvSpPr>
              <p:nvPr/>
            </p:nvSpPr>
            <p:spPr>
              <a:xfrm>
                <a:off x="314326" y="5539447"/>
                <a:ext cx="5307541" cy="10772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en-US" altLang="zh-CN" sz="3300" b="1" dirty="0"/>
                  <a:t>Question</a:t>
                </a:r>
                <a:r>
                  <a:rPr lang="en-US" altLang="zh-CN" b="1" dirty="0"/>
                  <a:t>:</a:t>
                </a:r>
                <a:r>
                  <a:rPr lang="zh-CN" altLang="en-US" b="1" dirty="0"/>
                  <a:t> </a:t>
                </a:r>
                <a:r>
                  <a:rPr lang="en-US" altLang="zh-CN" b="1" dirty="0"/>
                  <a:t>Given</a:t>
                </a:r>
                <a:r>
                  <a:rPr lang="zh-CN" altLang="en-US" b="1" dirty="0"/>
                  <a:t> </a:t>
                </a:r>
                <a14:m>
                  <m:oMath xmlns:m="http://schemas.openxmlformats.org/officeDocument/2006/math">
                    <m:r>
                      <a:rPr lang="en-US" altLang="zh-CN" b="1" i="1" dirty="0" smtClean="0">
                        <a:latin typeface="Cambria Math" panose="02040503050406030204" pitchFamily="18" charset="0"/>
                      </a:rPr>
                      <m:t>𝑵</m:t>
                    </m:r>
                  </m:oMath>
                </a14:m>
                <a:r>
                  <a:rPr lang="zh-CN" altLang="en-US" b="1" dirty="0"/>
                  <a:t> </a:t>
                </a:r>
                <a:r>
                  <a:rPr lang="en-US" altLang="zh-CN" b="1" dirty="0"/>
                  <a:t>characters</a:t>
                </a:r>
                <a:r>
                  <a:rPr lang="zh-CN" altLang="en-US" b="1" dirty="0"/>
                  <a:t> </a:t>
                </a:r>
                <a:r>
                  <a:rPr lang="en-US" altLang="zh-CN" b="1" dirty="0"/>
                  <a:t>of</a:t>
                </a:r>
                <a:r>
                  <a:rPr lang="zh-CN" altLang="en-US" b="1" dirty="0"/>
                  <a:t> </a:t>
                </a:r>
                <a:r>
                  <a:rPr lang="en-US" altLang="zh-CN" b="1" dirty="0"/>
                  <a:t>training</a:t>
                </a:r>
                <a:r>
                  <a:rPr lang="zh-CN" altLang="en-US" b="1" dirty="0"/>
                  <a:t> </a:t>
                </a:r>
                <a:r>
                  <a:rPr lang="en-US" altLang="zh-CN" b="1" dirty="0"/>
                  <a:t>corpus</a:t>
                </a:r>
                <a:r>
                  <a:rPr lang="zh-CN" altLang="en-US" b="1" dirty="0"/>
                  <a:t> </a:t>
                </a:r>
                <a:r>
                  <a:rPr lang="en-US" altLang="zh-CN" b="1" dirty="0"/>
                  <a:t>and</a:t>
                </a:r>
                <a:r>
                  <a:rPr lang="zh-CN" altLang="en-US" b="1" dirty="0"/>
                  <a:t> </a:t>
                </a:r>
                <a14:m>
                  <m:oMath xmlns:m="http://schemas.openxmlformats.org/officeDocument/2006/math">
                    <m:r>
                      <a:rPr lang="en-US" altLang="zh-CN" b="1" i="1" dirty="0" smtClean="0">
                        <a:latin typeface="Cambria Math" panose="02040503050406030204" pitchFamily="18" charset="0"/>
                      </a:rPr>
                      <m:t>𝒌</m:t>
                    </m:r>
                  </m:oMath>
                </a14:m>
                <a:r>
                  <a:rPr lang="zh-CN" altLang="en-US" b="1" dirty="0"/>
                  <a:t> </a:t>
                </a:r>
                <a:r>
                  <a:rPr lang="en-US" altLang="zh-CN" b="1" dirty="0"/>
                  <a:t>merges,</a:t>
                </a:r>
                <a:r>
                  <a:rPr lang="zh-CN" altLang="en-US" b="1" dirty="0"/>
                  <a:t> </a:t>
                </a:r>
                <a:r>
                  <a:rPr lang="en-US" altLang="zh-CN" b="1" dirty="0"/>
                  <a:t>what</a:t>
                </a:r>
                <a:r>
                  <a:rPr lang="zh-CN" altLang="en-US" b="1" dirty="0"/>
                  <a:t> </a:t>
                </a:r>
                <a:r>
                  <a:rPr lang="en-US" altLang="zh-CN" b="1" dirty="0"/>
                  <a:t>is</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time</a:t>
                </a:r>
                <a:r>
                  <a:rPr lang="zh-CN" altLang="en-US" b="1" dirty="0"/>
                  <a:t> </a:t>
                </a:r>
                <a:r>
                  <a:rPr lang="en-US" altLang="zh-CN" b="1" dirty="0"/>
                  <a:t>complexity</a:t>
                </a:r>
                <a:r>
                  <a:rPr lang="zh-CN" altLang="en-US" b="1" dirty="0"/>
                  <a:t> </a:t>
                </a:r>
                <a:r>
                  <a:rPr lang="en-US" altLang="zh-CN" b="1" dirty="0"/>
                  <a:t>to</a:t>
                </a:r>
                <a:r>
                  <a:rPr lang="zh-CN" altLang="en-US" b="1" dirty="0"/>
                  <a:t> </a:t>
                </a:r>
                <a:r>
                  <a:rPr lang="en-US" altLang="zh-CN" b="1" dirty="0"/>
                  <a:t>do</a:t>
                </a:r>
                <a:r>
                  <a:rPr lang="zh-CN" altLang="en-US" b="1" dirty="0"/>
                  <a:t> </a:t>
                </a:r>
                <a:r>
                  <a:rPr lang="en-US" altLang="zh-CN" b="1" dirty="0"/>
                  <a:t>BPE</a:t>
                </a:r>
                <a:r>
                  <a:rPr lang="zh-CN" altLang="en-US" b="1" dirty="0"/>
                  <a:t> </a:t>
                </a:r>
                <a:r>
                  <a:rPr lang="en-US" altLang="zh-CN" b="1" dirty="0"/>
                  <a:t>tokenization?</a:t>
                </a:r>
                <a:endParaRPr lang="en-US" b="1" dirty="0"/>
              </a:p>
            </p:txBody>
          </p:sp>
        </mc:Choice>
        <mc:Fallback xmlns="">
          <p:sp>
            <p:nvSpPr>
              <p:cNvPr id="8" name="Content Placeholder 2">
                <a:extLst>
                  <a:ext uri="{FF2B5EF4-FFF2-40B4-BE49-F238E27FC236}">
                    <a16:creationId xmlns:a16="http://schemas.microsoft.com/office/drawing/2014/main" id="{B4B8EE7A-3383-33F8-A1B5-7F0E16758125}"/>
                  </a:ext>
                </a:extLst>
              </p:cNvPr>
              <p:cNvSpPr txBox="1">
                <a:spLocks noRot="1" noChangeAspect="1" noMove="1" noResize="1" noEditPoints="1" noAdjustHandles="1" noChangeArrowheads="1" noChangeShapeType="1" noTextEdit="1"/>
              </p:cNvSpPr>
              <p:nvPr/>
            </p:nvSpPr>
            <p:spPr>
              <a:xfrm>
                <a:off x="314326" y="5539447"/>
                <a:ext cx="5307541" cy="1077219"/>
              </a:xfrm>
              <a:prstGeom prst="rect">
                <a:avLst/>
              </a:prstGeom>
              <a:blipFill>
                <a:blip r:embed="rId4"/>
                <a:stretch>
                  <a:fillRect l="-955" t="-3529"/>
                </a:stretch>
              </a:blipFill>
            </p:spPr>
            <p:txBody>
              <a:bodyPr/>
              <a:lstStyle/>
              <a:p>
                <a:r>
                  <a:rPr lang="en-CN">
                    <a:noFill/>
                  </a:rPr>
                  <a:t> </a:t>
                </a:r>
              </a:p>
            </p:txBody>
          </p:sp>
        </mc:Fallback>
      </mc:AlternateContent>
    </p:spTree>
    <p:extLst>
      <p:ext uri="{BB962C8B-B14F-4D97-AF65-F5344CB8AC3E}">
        <p14:creationId xmlns:p14="http://schemas.microsoft.com/office/powerpoint/2010/main" val="39699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CCB7-B4B1-E657-699B-922EA12BB4B0}"/>
              </a:ext>
            </a:extLst>
          </p:cNvPr>
          <p:cNvSpPr>
            <a:spLocks noGrp="1"/>
          </p:cNvSpPr>
          <p:nvPr>
            <p:ph type="title"/>
          </p:nvPr>
        </p:nvSpPr>
        <p:spPr/>
        <p:txBody>
          <a:bodyPr/>
          <a:lstStyle/>
          <a:p>
            <a:r>
              <a:rPr lang="en-CN" dirty="0"/>
              <a:t>Try</a:t>
            </a:r>
            <a:r>
              <a:rPr lang="zh-CN" altLang="en-US" dirty="0"/>
              <a:t> </a:t>
            </a:r>
            <a:r>
              <a:rPr lang="en-US" altLang="zh-CN" dirty="0"/>
              <a:t>BPE</a:t>
            </a:r>
            <a:r>
              <a:rPr lang="en-CN" dirty="0"/>
              <a:t> by yourself</a:t>
            </a:r>
          </a:p>
        </p:txBody>
      </p:sp>
      <p:sp>
        <p:nvSpPr>
          <p:cNvPr id="3" name="Content Placeholder 2">
            <a:extLst>
              <a:ext uri="{FF2B5EF4-FFF2-40B4-BE49-F238E27FC236}">
                <a16:creationId xmlns:a16="http://schemas.microsoft.com/office/drawing/2014/main" id="{31D732D9-13CC-C268-EF45-C6AE2A2B84F5}"/>
              </a:ext>
            </a:extLst>
          </p:cNvPr>
          <p:cNvSpPr>
            <a:spLocks noGrp="1"/>
          </p:cNvSpPr>
          <p:nvPr>
            <p:ph idx="1"/>
          </p:nvPr>
        </p:nvSpPr>
        <p:spPr>
          <a:xfrm>
            <a:off x="314326" y="1001237"/>
            <a:ext cx="11064875" cy="5084315"/>
          </a:xfrm>
        </p:spPr>
        <p:txBody>
          <a:bodyPr>
            <a:normAutofit fontScale="92500" lnSpcReduction="10000"/>
          </a:bodyPr>
          <a:lstStyle/>
          <a:p>
            <a:pPr>
              <a:spcAft>
                <a:spcPts val="600"/>
              </a:spcAft>
            </a:pPr>
            <a:r>
              <a:rPr lang="en-US" dirty="0">
                <a:hlinkClick r:id="rId3"/>
              </a:rPr>
              <a:t>https://platform.openai.com/tokenizer</a:t>
            </a:r>
            <a:r>
              <a:rPr lang="en-US" dirty="0"/>
              <a:t> </a:t>
            </a:r>
          </a:p>
          <a:p>
            <a:pPr>
              <a:spcAft>
                <a:spcPts val="600"/>
              </a:spcAft>
            </a:pPr>
            <a:r>
              <a:rPr lang="en-US" dirty="0"/>
              <a:t>Text = “Chapters 5 to 8 teach the basics of 🤗 Datasets and 🤗 Tokenizers before diving into classic NLP tasks. By the end of this part, you will be able to tackle the most common NLP problems by yourself. By the end of this part, you will be ready to apply 🤗 Transformers to (almost) any machine learning problem! E=mc^2. f(x) = x^2+y^2, print('hello world!’) baojianzhou. asdasfasdgasdg”</a:t>
            </a:r>
          </a:p>
          <a:p>
            <a:pPr lvl="1">
              <a:spcAft>
                <a:spcPts val="600"/>
              </a:spcAft>
            </a:pPr>
            <a:r>
              <a:rPr lang="en-US" dirty="0">
                <a:solidFill>
                  <a:schemeClr val="accent6"/>
                </a:solidFill>
              </a:rPr>
              <a:t>Tokenizers</a:t>
            </a:r>
            <a:r>
              <a:rPr lang="en-US" dirty="0"/>
              <a:t> has been split into </a:t>
            </a:r>
            <a:r>
              <a:rPr lang="en-US" dirty="0">
                <a:solidFill>
                  <a:schemeClr val="accent1"/>
                </a:solidFill>
              </a:rPr>
              <a:t>Token</a:t>
            </a:r>
            <a:r>
              <a:rPr lang="en-US" dirty="0"/>
              <a:t> </a:t>
            </a:r>
            <a:r>
              <a:rPr lang="en-US" dirty="0">
                <a:solidFill>
                  <a:schemeClr val="accent2"/>
                </a:solidFill>
              </a:rPr>
              <a:t>izers</a:t>
            </a:r>
          </a:p>
          <a:p>
            <a:pPr lvl="1">
              <a:spcAft>
                <a:spcPts val="600"/>
              </a:spcAft>
            </a:pPr>
            <a:r>
              <a:rPr lang="en-US" dirty="0">
                <a:solidFill>
                  <a:schemeClr val="accent6"/>
                </a:solidFill>
              </a:rPr>
              <a:t>baojianzhou</a:t>
            </a:r>
            <a:r>
              <a:rPr lang="en-US" dirty="0"/>
              <a:t> has been split into </a:t>
            </a:r>
            <a:r>
              <a:rPr lang="en-US" dirty="0">
                <a:solidFill>
                  <a:srgbClr val="0068B7"/>
                </a:solidFill>
              </a:rPr>
              <a:t>bao</a:t>
            </a:r>
            <a:r>
              <a:rPr lang="en-US" dirty="0"/>
              <a:t> </a:t>
            </a:r>
            <a:r>
              <a:rPr lang="en-US" dirty="0">
                <a:solidFill>
                  <a:schemeClr val="accent1"/>
                </a:solidFill>
              </a:rPr>
              <a:t>jian</a:t>
            </a:r>
            <a:r>
              <a:rPr lang="en-US" dirty="0"/>
              <a:t> </a:t>
            </a:r>
            <a:r>
              <a:rPr lang="en-US" dirty="0">
                <a:solidFill>
                  <a:schemeClr val="accent2"/>
                </a:solidFill>
              </a:rPr>
              <a:t>zhou</a:t>
            </a:r>
          </a:p>
          <a:p>
            <a:pPr>
              <a:spcAft>
                <a:spcPts val="600"/>
              </a:spcAft>
            </a:pPr>
            <a:r>
              <a:rPr lang="en-CN" dirty="0"/>
              <a:t>Another</a:t>
            </a:r>
            <a:r>
              <a:rPr lang="zh-CN" altLang="en-US" dirty="0"/>
              <a:t> </a:t>
            </a:r>
            <a:r>
              <a:rPr lang="en-US" altLang="zh-CN" dirty="0"/>
              <a:t>great</a:t>
            </a:r>
            <a:r>
              <a:rPr lang="zh-CN" altLang="en-US" dirty="0"/>
              <a:t> </a:t>
            </a:r>
            <a:r>
              <a:rPr lang="en-US" altLang="zh-CN" dirty="0"/>
              <a:t>tool:</a:t>
            </a:r>
            <a:r>
              <a:rPr lang="zh-CN" altLang="en-US" dirty="0">
                <a:solidFill>
                  <a:schemeClr val="accent2"/>
                </a:solidFill>
              </a:rPr>
              <a:t> </a:t>
            </a:r>
            <a:r>
              <a:rPr lang="en-US" sz="2800" dirty="0">
                <a:hlinkClick r:id="rId4"/>
              </a:rPr>
              <a:t>https://tiktokenizer.vercel.app/</a:t>
            </a:r>
            <a:r>
              <a:rPr lang="zh-CN" altLang="en-US" sz="2800" dirty="0"/>
              <a:t> </a:t>
            </a:r>
            <a:endParaRPr lang="en-US" altLang="zh-CN" sz="2800" dirty="0"/>
          </a:p>
          <a:p>
            <a:pPr>
              <a:spcAft>
                <a:spcPts val="600"/>
              </a:spcAft>
            </a:pPr>
            <a:r>
              <a:rPr lang="en-US" sz="2800" dirty="0">
                <a:hlinkClick r:id="rId5"/>
              </a:rPr>
              <a:t>https://github.com/openai/tiktoken</a:t>
            </a:r>
            <a:r>
              <a:rPr lang="zh-CN" altLang="en-US" sz="2800" dirty="0"/>
              <a:t> </a:t>
            </a:r>
            <a:endParaRPr lang="en-CN" sz="2800" dirty="0"/>
          </a:p>
        </p:txBody>
      </p:sp>
      <p:sp>
        <p:nvSpPr>
          <p:cNvPr id="4" name="Slide Number Placeholder 3">
            <a:extLst>
              <a:ext uri="{FF2B5EF4-FFF2-40B4-BE49-F238E27FC236}">
                <a16:creationId xmlns:a16="http://schemas.microsoft.com/office/drawing/2014/main" id="{A069BD99-2AC6-1885-4AE1-1A5632365452}"/>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spTree>
    <p:extLst>
      <p:ext uri="{BB962C8B-B14F-4D97-AF65-F5344CB8AC3E}">
        <p14:creationId xmlns:p14="http://schemas.microsoft.com/office/powerpoint/2010/main" val="3231597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solidFill>
                  <a:schemeClr val="bg2">
                    <a:lumMod val="90000"/>
                  </a:schemeClr>
                </a:solidFill>
              </a:rPr>
              <a:t>Tokenization</a:t>
            </a:r>
          </a:p>
          <a:p>
            <a:pPr>
              <a:lnSpc>
                <a:spcPct val="150000"/>
              </a:lnSpc>
            </a:pPr>
            <a:r>
              <a:rPr lang="en-US" altLang="zh-CN" sz="3600" b="1" dirty="0"/>
              <a:t>Minimum</a:t>
            </a:r>
            <a:r>
              <a:rPr lang="zh-CN" altLang="en-US" sz="3600" b="1" dirty="0"/>
              <a:t> </a:t>
            </a:r>
            <a:r>
              <a:rPr lang="en-US" altLang="zh-CN" sz="3600" b="1" dirty="0"/>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26</a:t>
            </a:fld>
            <a:endParaRPr lang="zh-CN" altLang="en-US" dirty="0"/>
          </a:p>
        </p:txBody>
      </p:sp>
    </p:spTree>
    <p:extLst>
      <p:ext uri="{BB962C8B-B14F-4D97-AF65-F5344CB8AC3E}">
        <p14:creationId xmlns:p14="http://schemas.microsoft.com/office/powerpoint/2010/main" val="357550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DF2A6-4DB8-470E-867A-27573659C4CE}"/>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32B6768-7ED6-4C2E-B612-FAC013CD43A9}"/>
              </a:ext>
            </a:extLst>
          </p:cNvPr>
          <p:cNvSpPr>
            <a:spLocks noGrp="1"/>
          </p:cNvSpPr>
          <p:nvPr>
            <p:ph idx="1"/>
          </p:nvPr>
        </p:nvSpPr>
        <p:spPr>
          <a:xfrm>
            <a:off x="517525" y="1108434"/>
            <a:ext cx="8752205" cy="3394986"/>
          </a:xfrm>
        </p:spPr>
        <p:txBody>
          <a:bodyPr>
            <a:normAutofit/>
          </a:bodyPr>
          <a:lstStyle/>
          <a:p>
            <a:pPr>
              <a:lnSpc>
                <a:spcPct val="110000"/>
              </a:lnSpc>
              <a:spcBef>
                <a:spcPts val="600"/>
              </a:spcBef>
              <a:spcAft>
                <a:spcPts val="0"/>
              </a:spcAft>
            </a:pPr>
            <a:r>
              <a:rPr lang="en-US" altLang="zh-CN" sz="1800" dirty="0"/>
              <a:t>[1] </a:t>
            </a:r>
            <a:r>
              <a:rPr lang="zh-CN" altLang="en-US" sz="1800" dirty="0"/>
              <a:t>张奇、桂韬、黄萱菁，自然语言处理导论，</a:t>
            </a:r>
            <a:r>
              <a:rPr lang="en-US" altLang="zh-CN" sz="1800" dirty="0">
                <a:hlinkClick r:id="rId3"/>
              </a:rPr>
              <a:t>https://intro-nlp.github.io/</a:t>
            </a:r>
            <a:r>
              <a:rPr lang="en-US" altLang="zh-CN" sz="1800" dirty="0"/>
              <a:t>, Chapter</a:t>
            </a:r>
            <a:r>
              <a:rPr lang="zh-CN" altLang="en-US" sz="1800" dirty="0"/>
              <a:t> </a:t>
            </a:r>
            <a:r>
              <a:rPr lang="en-US" altLang="zh-CN" sz="1800" dirty="0"/>
              <a:t>1,</a:t>
            </a:r>
            <a:r>
              <a:rPr lang="zh-CN" altLang="en-US" sz="1800" dirty="0"/>
              <a:t> </a:t>
            </a:r>
            <a:r>
              <a:rPr lang="en-US" altLang="zh-CN" sz="1800" dirty="0"/>
              <a:t>2023.</a:t>
            </a:r>
          </a:p>
          <a:p>
            <a:pPr>
              <a:lnSpc>
                <a:spcPct val="110000"/>
              </a:lnSpc>
              <a:spcBef>
                <a:spcPts val="600"/>
              </a:spcBef>
              <a:spcAft>
                <a:spcPts val="0"/>
              </a:spcAft>
            </a:pPr>
            <a:r>
              <a:rPr lang="en-US" altLang="zh-CN" sz="1800" dirty="0"/>
              <a:t>[2] </a:t>
            </a:r>
            <a:r>
              <a:rPr lang="en-US" altLang="zh-CN" sz="1800" dirty="0">
                <a:hlinkClick r:id="rId4"/>
              </a:rPr>
              <a:t>https://learn.microsoft.com/en-us/azure/architecture/data-guide/technology-choices/natural-language-processing</a:t>
            </a:r>
            <a:r>
              <a:rPr lang="en-US" altLang="zh-CN" sz="1800" dirty="0"/>
              <a:t> </a:t>
            </a:r>
          </a:p>
          <a:p>
            <a:pPr>
              <a:lnSpc>
                <a:spcPct val="110000"/>
              </a:lnSpc>
              <a:spcBef>
                <a:spcPts val="600"/>
              </a:spcBef>
              <a:spcAft>
                <a:spcPts val="0"/>
              </a:spcAft>
            </a:pPr>
            <a:r>
              <a:rPr lang="en-US" altLang="zh-CN" sz="1800" dirty="0"/>
              <a:t>[3]</a:t>
            </a:r>
            <a:r>
              <a:rPr lang="zh-CN" altLang="en-US" sz="1800" dirty="0"/>
              <a:t> </a:t>
            </a:r>
            <a:r>
              <a:rPr lang="en-US" altLang="zh-CN" sz="1800" dirty="0">
                <a:hlinkClick r:id="rId5"/>
              </a:rPr>
              <a:t>https://cs.stanford.edu/people/eroberts/courses/soco/projects/2004-05/nlp/overview_history.html</a:t>
            </a:r>
            <a:r>
              <a:rPr lang="zh-CN" altLang="en-US" sz="1800" dirty="0"/>
              <a:t> </a:t>
            </a:r>
            <a:endParaRPr lang="en-US" altLang="zh-CN" sz="1800" dirty="0"/>
          </a:p>
          <a:p>
            <a:pPr>
              <a:lnSpc>
                <a:spcPct val="110000"/>
              </a:lnSpc>
              <a:spcBef>
                <a:spcPts val="600"/>
              </a:spcBef>
              <a:spcAft>
                <a:spcPts val="0"/>
              </a:spcAft>
            </a:pPr>
            <a:r>
              <a:rPr lang="en-US" altLang="zh-CN" sz="1800" dirty="0"/>
              <a:t>[4]</a:t>
            </a:r>
            <a:r>
              <a:rPr lang="zh-CN" altLang="en-US" sz="1800" dirty="0"/>
              <a:t> </a:t>
            </a:r>
            <a:r>
              <a:rPr lang="en-US" altLang="zh-CN" sz="1800" dirty="0"/>
              <a:t>Transformer</a:t>
            </a:r>
            <a:r>
              <a:rPr lang="zh-CN" altLang="en-US" sz="1800" dirty="0"/>
              <a:t> </a:t>
            </a:r>
            <a:r>
              <a:rPr lang="en-US" altLang="zh-CN" sz="1800" dirty="0"/>
              <a:t>model</a:t>
            </a:r>
            <a:r>
              <a:rPr lang="zh-CN" altLang="en-US" sz="1800" dirty="0"/>
              <a:t> </a:t>
            </a:r>
            <a:r>
              <a:rPr lang="en-US" altLang="zh-CN" sz="1800" dirty="0"/>
              <a:t>timeline:</a:t>
            </a:r>
            <a:r>
              <a:rPr lang="zh-CN" altLang="en-US" sz="1800" dirty="0"/>
              <a:t> </a:t>
            </a:r>
            <a:r>
              <a:rPr lang="en-CN" sz="1800" dirty="0">
                <a:hlinkClick r:id="rId6"/>
              </a:rPr>
              <a:t>https://ai.v-gar.de/ml/transformer/timeline/</a:t>
            </a:r>
            <a:r>
              <a:rPr lang="zh-CN" altLang="en-US" sz="1800" dirty="0"/>
              <a:t>  </a:t>
            </a:r>
            <a:endParaRPr lang="en-US" altLang="zh-CN" sz="1800" dirty="0"/>
          </a:p>
          <a:p>
            <a:pPr>
              <a:lnSpc>
                <a:spcPct val="110000"/>
              </a:lnSpc>
              <a:spcBef>
                <a:spcPts val="600"/>
              </a:spcBef>
              <a:spcAft>
                <a:spcPts val="0"/>
              </a:spcAft>
            </a:pPr>
            <a:r>
              <a:rPr lang="en-US" altLang="zh-CN" sz="1800" dirty="0"/>
              <a:t>[5]</a:t>
            </a:r>
            <a:r>
              <a:rPr lang="zh-CN" altLang="en-US" sz="1800" dirty="0"/>
              <a:t> </a:t>
            </a:r>
            <a:r>
              <a:rPr lang="en-US" altLang="zh-CN" sz="1800" dirty="0"/>
              <a:t>Dan’s</a:t>
            </a:r>
            <a:r>
              <a:rPr lang="zh-CN" altLang="en-US" sz="1800" dirty="0"/>
              <a:t> </a:t>
            </a:r>
            <a:r>
              <a:rPr lang="en-US" altLang="zh-CN" sz="1800" dirty="0"/>
              <a:t>book,</a:t>
            </a:r>
            <a:r>
              <a:rPr lang="zh-CN" altLang="en-US" sz="1800" dirty="0"/>
              <a:t> </a:t>
            </a:r>
            <a:r>
              <a:rPr lang="en-US" altLang="zh-CN" sz="1800" dirty="0"/>
              <a:t>Chapter</a:t>
            </a:r>
            <a:r>
              <a:rPr lang="zh-CN" altLang="en-US" sz="1800" dirty="0"/>
              <a:t> </a:t>
            </a:r>
            <a:r>
              <a:rPr lang="en-US" altLang="zh-CN" sz="1800" dirty="0"/>
              <a:t>2.</a:t>
            </a:r>
          </a:p>
          <a:p>
            <a:pPr>
              <a:lnSpc>
                <a:spcPct val="110000"/>
              </a:lnSpc>
              <a:spcBef>
                <a:spcPts val="600"/>
              </a:spcBef>
              <a:spcAft>
                <a:spcPts val="0"/>
              </a:spcAft>
            </a:pPr>
            <a:r>
              <a:rPr lang="en-US" altLang="zh-CN" sz="1800" dirty="0"/>
              <a:t>[6]</a:t>
            </a:r>
            <a:r>
              <a:rPr lang="zh-CN" altLang="en-US" sz="1800" dirty="0"/>
              <a:t> </a:t>
            </a:r>
            <a:r>
              <a:rPr lang="en-US" altLang="zh-CN" sz="1800" dirty="0"/>
              <a:t>Dan’s</a:t>
            </a:r>
            <a:r>
              <a:rPr lang="zh-CN" altLang="en-US" sz="1800" dirty="0"/>
              <a:t> </a:t>
            </a:r>
            <a:r>
              <a:rPr lang="en-US" altLang="zh-CN" sz="1800" dirty="0"/>
              <a:t>slides</a:t>
            </a:r>
          </a:p>
        </p:txBody>
      </p:sp>
      <p:sp>
        <p:nvSpPr>
          <p:cNvPr id="8" name="灯片编号占位符 7">
            <a:extLst>
              <a:ext uri="{FF2B5EF4-FFF2-40B4-BE49-F238E27FC236}">
                <a16:creationId xmlns:a16="http://schemas.microsoft.com/office/drawing/2014/main" id="{89316437-B0FB-4907-AD83-7FD037688E43}"/>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spTree>
    <p:extLst>
      <p:ext uri="{BB962C8B-B14F-4D97-AF65-F5344CB8AC3E}">
        <p14:creationId xmlns:p14="http://schemas.microsoft.com/office/powerpoint/2010/main" val="416148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2C0E-C13D-4DD5-BF64-1BC0AD2D138E}"/>
              </a:ext>
            </a:extLst>
          </p:cNvPr>
          <p:cNvSpPr>
            <a:spLocks noGrp="1"/>
          </p:cNvSpPr>
          <p:nvPr>
            <p:ph type="title"/>
          </p:nvPr>
        </p:nvSpPr>
        <p:spPr/>
        <p:txBody>
          <a:bodyPr/>
          <a:lstStyle/>
          <a:p>
            <a:r>
              <a:rPr lang="en-US" altLang="zh-CN" dirty="0"/>
              <a:t>NLP history</a:t>
            </a:r>
            <a:r>
              <a:rPr lang="zh-CN" altLang="en-US" dirty="0"/>
              <a:t> </a:t>
            </a:r>
            <a:r>
              <a:rPr lang="en-US" altLang="zh-CN" dirty="0"/>
              <a:t>(1947-1969)</a:t>
            </a:r>
            <a:endParaRPr lang="zh-CN" altLang="en-US" dirty="0"/>
          </a:p>
        </p:txBody>
      </p:sp>
      <p:sp>
        <p:nvSpPr>
          <p:cNvPr id="22" name="Rectangle 5">
            <a:extLst>
              <a:ext uri="{FF2B5EF4-FFF2-40B4-BE49-F238E27FC236}">
                <a16:creationId xmlns:a16="http://schemas.microsoft.com/office/drawing/2014/main" id="{9F1F66AE-F0E5-4FCF-8D93-E394FCE09A69}"/>
              </a:ext>
            </a:extLst>
          </p:cNvPr>
          <p:cNvSpPr>
            <a:spLocks noChangeArrowheads="1"/>
          </p:cNvSpPr>
          <p:nvPr/>
        </p:nvSpPr>
        <p:spPr bwMode="auto">
          <a:xfrm>
            <a:off x="5833544" y="950552"/>
            <a:ext cx="5883665" cy="462793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Example</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of</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lang="en-US" altLang="zh-CN" b="1" dirty="0">
                <a:solidFill>
                  <a:srgbClr val="000000"/>
                </a:solidFill>
                <a:ea typeface="Microsoft YaHei" panose="020B0503020204020204" pitchFamily="34" charset="-122"/>
              </a:rPr>
              <a:t>Q&amp;A</a:t>
            </a:r>
            <a:r>
              <a:rPr kumimoji="0" lang="zh-CN" altLang="zh-CN" b="1" i="0" u="none" strike="noStrike" kern="1200" cap="none" spc="0" normalizeH="0" baseline="0" noProof="0" dirty="0">
                <a:ln>
                  <a:noFill/>
                </a:ln>
                <a:solidFill>
                  <a:srgbClr val="000000"/>
                </a:solidFill>
                <a:effectLst/>
                <a:uLnTx/>
                <a:uFillTx/>
                <a:ea typeface="Microsoft YaHei" panose="020B0503020204020204" pitchFamily="34" charset="-122"/>
              </a:rPr>
              <a:t>:</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lang="en-US" altLang="zh-CN" sz="1600" b="1" dirty="0">
                <a:solidFill>
                  <a:srgbClr val="000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Please write me a sonnet on the subject of the Forth Bridge.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lang="en-US" altLang="zh-CN" sz="1600" b="1" dirty="0">
                <a:solidFill>
                  <a:srgbClr val="008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Count me out on this one. I never could write poetry.</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Add 34</a:t>
            </a: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957 to 70</a:t>
            </a:r>
            <a:r>
              <a:rPr lang="en-US" altLang="zh-CN" sz="1600" b="1" dirty="0">
                <a:solidFill>
                  <a:srgbClr val="000000"/>
                </a:solidFill>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764.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(Pause about 30 seconds and then give as answer) 105621.</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Do you play chess? </a:t>
            </a:r>
            <a:r>
              <a:rPr lang="en-US" altLang="zh-CN" sz="1600" b="1" dirty="0">
                <a:solidFill>
                  <a:srgbClr val="000000"/>
                </a:solidFill>
                <a:ea typeface="Microsoft YaHei" panose="020B0503020204020204" pitchFamily="34" charset="-122"/>
              </a:rPr>
              <a:t> </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Yes.</a:t>
            </a:r>
            <a:r>
              <a:rPr kumimoji="0" lang="zh-CN" altLang="zh-CN" sz="1200" b="0" i="0" u="none" strike="noStrike" kern="1200" cap="none" spc="0" normalizeH="0" baseline="0" noProof="0" dirty="0">
                <a:ln>
                  <a:noFill/>
                </a:ln>
                <a:solidFill>
                  <a:prstClr val="black"/>
                </a:solidFill>
                <a:effectLst/>
                <a:uLnTx/>
                <a:uFillTx/>
                <a:ea typeface="黑体" panose="02010609060101010101" pitchFamily="49" charset="-122"/>
              </a:rPr>
              <a:t> </a:t>
            </a:r>
            <a:endParaRPr kumimoji="0" lang="zh-CN" altLang="zh-CN" sz="3600" b="0"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7" name="灯片编号占位符 6">
            <a:extLst>
              <a:ext uri="{FF2B5EF4-FFF2-40B4-BE49-F238E27FC236}">
                <a16:creationId xmlns:a16="http://schemas.microsoft.com/office/drawing/2014/main" id="{37E8AFA8-3BE0-46C6-8DF7-380AC8805958}"/>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pic>
        <p:nvPicPr>
          <p:cNvPr id="4" name="Picture 2">
            <a:extLst>
              <a:ext uri="{FF2B5EF4-FFF2-40B4-BE49-F238E27FC236}">
                <a16:creationId xmlns:a16="http://schemas.microsoft.com/office/drawing/2014/main" id="{DB646545-D0A5-796E-0481-52BEF650570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599" y="1343135"/>
            <a:ext cx="5212519" cy="3980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93C9C2-4E54-AAB5-B6E0-A9394A3BE6FB}"/>
              </a:ext>
            </a:extLst>
          </p:cNvPr>
          <p:cNvSpPr txBox="1"/>
          <p:nvPr/>
        </p:nvSpPr>
        <p:spPr>
          <a:xfrm>
            <a:off x="355599" y="5359776"/>
            <a:ext cx="5401734" cy="1200329"/>
          </a:xfrm>
          <a:prstGeom prst="rect">
            <a:avLst/>
          </a:prstGeom>
          <a:noFill/>
        </p:spPr>
        <p:txBody>
          <a:bodyPr wrap="square" rtlCol="0">
            <a:spAutoFit/>
          </a:bodyPr>
          <a:lstStyle/>
          <a:p>
            <a:r>
              <a:rPr lang="en-US" altLang="zh-CN" sz="2400" b="1" dirty="0"/>
              <a:t>Hard</a:t>
            </a:r>
            <a:r>
              <a:rPr lang="zh-CN" altLang="en-US" sz="2400" b="1" dirty="0"/>
              <a:t> </a:t>
            </a:r>
            <a:r>
              <a:rPr lang="en-US" altLang="zh-CN" sz="2400" b="1" dirty="0"/>
              <a:t>part</a:t>
            </a:r>
            <a:r>
              <a:rPr lang="en-US" altLang="zh-CN" sz="2400" dirty="0"/>
              <a:t>:</a:t>
            </a:r>
            <a:r>
              <a:rPr lang="zh-CN" altLang="en-US" sz="2400" dirty="0"/>
              <a:t> </a:t>
            </a:r>
            <a:r>
              <a:rPr lang="en-US" altLang="zh-CN" sz="2400" dirty="0"/>
              <a:t>The</a:t>
            </a:r>
            <a:r>
              <a:rPr lang="zh-CN" altLang="en-US" sz="2400" dirty="0"/>
              <a:t> </a:t>
            </a:r>
            <a:r>
              <a:rPr lang="en-US" altLang="zh-CN" sz="2400" dirty="0"/>
              <a:t>machine</a:t>
            </a:r>
            <a:r>
              <a:rPr lang="zh-CN" altLang="en-US" sz="2400" dirty="0"/>
              <a:t> </a:t>
            </a:r>
            <a:r>
              <a:rPr lang="en-US" altLang="zh-CN" sz="2400" dirty="0"/>
              <a:t>A</a:t>
            </a:r>
            <a:r>
              <a:rPr lang="zh-CN" altLang="en-US" sz="2400" dirty="0"/>
              <a:t> </a:t>
            </a:r>
            <a:r>
              <a:rPr lang="en-US" altLang="zh-CN" sz="2400" dirty="0"/>
              <a:t>needs</a:t>
            </a:r>
            <a:r>
              <a:rPr lang="zh-CN" altLang="en-US" sz="2400" dirty="0"/>
              <a:t> </a:t>
            </a:r>
            <a:r>
              <a:rPr lang="en-US" altLang="zh-CN" sz="2400" dirty="0"/>
              <a:t>to</a:t>
            </a:r>
            <a:r>
              <a:rPr lang="zh-CN" altLang="en-US" sz="2400" dirty="0"/>
              <a:t> </a:t>
            </a:r>
            <a:r>
              <a:rPr lang="en-US" altLang="zh-CN" sz="2400" dirty="0">
                <a:solidFill>
                  <a:srgbClr val="FF0000"/>
                </a:solidFill>
              </a:rPr>
              <a:t>understand</a:t>
            </a:r>
            <a:r>
              <a:rPr lang="zh-CN" altLang="en-US" sz="2400" dirty="0"/>
              <a:t> </a:t>
            </a:r>
            <a:r>
              <a:rPr lang="en-US" altLang="zh-CN" sz="2400" dirty="0"/>
              <a:t>the</a:t>
            </a:r>
            <a:r>
              <a:rPr lang="zh-CN" altLang="en-US" sz="2400" dirty="0"/>
              <a:t> </a:t>
            </a:r>
            <a:r>
              <a:rPr lang="en-US" altLang="zh-CN" sz="2400" dirty="0"/>
              <a:t>person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solidFill>
                  <a:srgbClr val="FF0000"/>
                </a:solidFill>
              </a:rPr>
              <a:t>generate</a:t>
            </a:r>
            <a:r>
              <a:rPr lang="zh-CN" altLang="en-US" sz="2400" dirty="0"/>
              <a:t> </a:t>
            </a:r>
            <a:r>
              <a:rPr lang="en-US" altLang="zh-CN" sz="2400" dirty="0"/>
              <a:t>human-like</a:t>
            </a:r>
            <a:r>
              <a:rPr lang="zh-CN" altLang="en-US" sz="2400" dirty="0"/>
              <a:t> </a:t>
            </a:r>
            <a:r>
              <a:rPr lang="en-US" altLang="zh-CN" sz="2400" dirty="0"/>
              <a:t>languages.</a:t>
            </a:r>
            <a:endParaRPr lang="en-CN" sz="2400" dirty="0"/>
          </a:p>
        </p:txBody>
      </p:sp>
      <p:sp>
        <p:nvSpPr>
          <p:cNvPr id="9" name="TextBox 8">
            <a:extLst>
              <a:ext uri="{FF2B5EF4-FFF2-40B4-BE49-F238E27FC236}">
                <a16:creationId xmlns:a16="http://schemas.microsoft.com/office/drawing/2014/main" id="{FC563B4E-BDEE-DA41-B4C0-C2782831C8CA}"/>
              </a:ext>
            </a:extLst>
          </p:cNvPr>
          <p:cNvSpPr txBox="1"/>
          <p:nvPr/>
        </p:nvSpPr>
        <p:spPr>
          <a:xfrm>
            <a:off x="7407349" y="5840348"/>
            <a:ext cx="4032103" cy="6947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N" sz="1400" dirty="0">
                <a:hlinkClick r:id="rId4"/>
              </a:rPr>
              <a:t>Does GPT-4 pass the Turing test?</a:t>
            </a:r>
            <a:endParaRPr lang="en-CN" sz="1400" dirty="0"/>
          </a:p>
          <a:p>
            <a:pPr marL="285750" indent="-285750">
              <a:lnSpc>
                <a:spcPct val="150000"/>
              </a:lnSpc>
              <a:buFont typeface="Arial" panose="020B0604020202020204" pitchFamily="34" charset="0"/>
              <a:buChar char="•"/>
            </a:pPr>
            <a:r>
              <a:rPr lang="en-US" sz="1400" dirty="0">
                <a:hlinkClick r:id="rId5"/>
              </a:rPr>
              <a:t>Large Language Models Pass the Turing Test</a:t>
            </a:r>
            <a:endParaRPr lang="en-US" sz="1400" dirty="0"/>
          </a:p>
        </p:txBody>
      </p:sp>
      <p:sp>
        <p:nvSpPr>
          <p:cNvPr id="11" name="TextBox 10">
            <a:extLst>
              <a:ext uri="{FF2B5EF4-FFF2-40B4-BE49-F238E27FC236}">
                <a16:creationId xmlns:a16="http://schemas.microsoft.com/office/drawing/2014/main" id="{F327AA53-70BC-0341-A1F8-A9D73339BFDE}"/>
              </a:ext>
            </a:extLst>
          </p:cNvPr>
          <p:cNvSpPr txBox="1"/>
          <p:nvPr/>
        </p:nvSpPr>
        <p:spPr>
          <a:xfrm>
            <a:off x="1810448" y="950552"/>
            <a:ext cx="2710149" cy="461665"/>
          </a:xfrm>
          <a:prstGeom prst="rect">
            <a:avLst/>
          </a:prstGeom>
          <a:noFill/>
        </p:spPr>
        <p:txBody>
          <a:bodyPr wrap="square">
            <a:spAutoFit/>
          </a:bodyPr>
          <a:lstStyle/>
          <a:p>
            <a:r>
              <a:rPr lang="en-US" altLang="zh-CN" sz="2400" b="1" dirty="0"/>
              <a:t>the Turing test</a:t>
            </a:r>
            <a:endParaRPr lang="en-CN" sz="2400" b="1" dirty="0"/>
          </a:p>
        </p:txBody>
      </p:sp>
    </p:spTree>
    <p:extLst>
      <p:ext uri="{BB962C8B-B14F-4D97-AF65-F5344CB8AC3E}">
        <p14:creationId xmlns:p14="http://schemas.microsoft.com/office/powerpoint/2010/main" val="279019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19E866-13FE-23A6-3EC5-AE98B80B4662}"/>
              </a:ext>
            </a:extLst>
          </p:cNvPr>
          <p:cNvPicPr>
            <a:picLocks noChangeAspect="1"/>
          </p:cNvPicPr>
          <p:nvPr/>
        </p:nvPicPr>
        <p:blipFill rotWithShape="1">
          <a:blip r:embed="rId3">
            <a:extLst>
              <a:ext uri="{28A0092B-C50C-407E-A947-70E740481C1C}">
                <a14:useLocalDpi xmlns:a14="http://schemas.microsoft.com/office/drawing/2010/main" val="0"/>
              </a:ext>
            </a:extLst>
          </a:blip>
          <a:srcRect t="13565"/>
          <a:stretch/>
        </p:blipFill>
        <p:spPr>
          <a:xfrm>
            <a:off x="314326" y="3589247"/>
            <a:ext cx="9953469" cy="3187666"/>
          </a:xfrm>
          <a:prstGeom prst="rect">
            <a:avLst/>
          </a:prstGeom>
        </p:spPr>
      </p:pic>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(1970-2017)</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7" name="Picture 2">
            <a:extLst>
              <a:ext uri="{FF2B5EF4-FFF2-40B4-BE49-F238E27FC236}">
                <a16:creationId xmlns:a16="http://schemas.microsoft.com/office/drawing/2014/main" id="{53C8FE1D-7FF9-4447-28E6-7344949A5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884" y="5619755"/>
            <a:ext cx="671003" cy="4453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DF] The first public demonstration of machine translation : the Georgetown- IBM system , 7 th January 1954 | Semantic Scholar">
            <a:extLst>
              <a:ext uri="{FF2B5EF4-FFF2-40B4-BE49-F238E27FC236}">
                <a16:creationId xmlns:a16="http://schemas.microsoft.com/office/drawing/2014/main" id="{5E177BF1-CE57-BA1B-3064-D23CB0285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34" y="4488667"/>
            <a:ext cx="832951" cy="4453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Transformer Model - MachineLearningMastery.com">
            <a:extLst>
              <a:ext uri="{FF2B5EF4-FFF2-40B4-BE49-F238E27FC236}">
                <a16:creationId xmlns:a16="http://schemas.microsoft.com/office/drawing/2014/main" id="{7AC8A5B0-288E-D70C-8567-984A1BDBD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5550" y="3540121"/>
            <a:ext cx="1917559" cy="27018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photograph of Noam Chomsky">
            <a:extLst>
              <a:ext uri="{FF2B5EF4-FFF2-40B4-BE49-F238E27FC236}">
                <a16:creationId xmlns:a16="http://schemas.microsoft.com/office/drawing/2014/main" id="{D5AFF603-9351-67F2-CB32-D717990A8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5892" y="3717853"/>
            <a:ext cx="407886" cy="5080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ladimir Vapnik - The Data Science Institute at Columbia University">
            <a:extLst>
              <a:ext uri="{FF2B5EF4-FFF2-40B4-BE49-F238E27FC236}">
                <a16:creationId xmlns:a16="http://schemas.microsoft.com/office/drawing/2014/main" id="{6173171B-F59E-492D-2D5E-105FFD9FED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204" y="1246488"/>
            <a:ext cx="1172350" cy="15631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7475808-91F5-6B91-AC33-6BE358A67E6C}"/>
              </a:ext>
            </a:extLst>
          </p:cNvPr>
          <p:cNvSpPr txBox="1"/>
          <p:nvPr/>
        </p:nvSpPr>
        <p:spPr>
          <a:xfrm>
            <a:off x="362937" y="3153606"/>
            <a:ext cx="2411172" cy="276999"/>
          </a:xfrm>
          <a:prstGeom prst="rect">
            <a:avLst/>
          </a:prstGeom>
          <a:noFill/>
        </p:spPr>
        <p:txBody>
          <a:bodyPr wrap="square">
            <a:spAutoFit/>
          </a:bodyPr>
          <a:lstStyle/>
          <a:p>
            <a:r>
              <a:rPr lang="en-US" sz="1200" b="1" dirty="0"/>
              <a:t>Vladimir Vapnik</a:t>
            </a:r>
            <a:r>
              <a:rPr lang="en-US" altLang="zh-CN" sz="1200" b="1" dirty="0"/>
              <a:t>,</a:t>
            </a:r>
            <a:r>
              <a:rPr lang="zh-CN" altLang="en-US" sz="1200" b="1" dirty="0"/>
              <a:t> </a:t>
            </a:r>
            <a:r>
              <a:rPr lang="en-US" altLang="zh-CN" sz="1200" b="1" dirty="0"/>
              <a:t>SVM,</a:t>
            </a:r>
            <a:r>
              <a:rPr lang="zh-CN" altLang="en-US" sz="1200" b="1" dirty="0"/>
              <a:t> </a:t>
            </a:r>
            <a:r>
              <a:rPr lang="en-US" altLang="zh-CN" sz="1200" b="1" dirty="0"/>
              <a:t>1995</a:t>
            </a:r>
            <a:endParaRPr lang="en-US" sz="1200" b="1" dirty="0"/>
          </a:p>
        </p:txBody>
      </p:sp>
      <p:pic>
        <p:nvPicPr>
          <p:cNvPr id="3084" name="Picture 12" descr="Image">
            <a:extLst>
              <a:ext uri="{FF2B5EF4-FFF2-40B4-BE49-F238E27FC236}">
                <a16:creationId xmlns:a16="http://schemas.microsoft.com/office/drawing/2014/main" id="{205360B5-1002-C534-ED89-5C638FB9C9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783" t="14345" r="3948" b="45798"/>
          <a:stretch/>
        </p:blipFill>
        <p:spPr bwMode="auto">
          <a:xfrm>
            <a:off x="8864801" y="1171084"/>
            <a:ext cx="2983241" cy="8846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a:extLst>
              <a:ext uri="{FF2B5EF4-FFF2-40B4-BE49-F238E27FC236}">
                <a16:creationId xmlns:a16="http://schemas.microsoft.com/office/drawing/2014/main" id="{1FE9F4DB-6CB2-B2E2-EEC8-B3CCDD8E185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561" t="57691" r="14890"/>
          <a:stretch/>
        </p:blipFill>
        <p:spPr bwMode="auto">
          <a:xfrm>
            <a:off x="8863855" y="2121421"/>
            <a:ext cx="3004297" cy="98118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6D2616B-B9DE-8B17-88E3-658419994680}"/>
              </a:ext>
            </a:extLst>
          </p:cNvPr>
          <p:cNvSpPr txBox="1"/>
          <p:nvPr/>
        </p:nvSpPr>
        <p:spPr>
          <a:xfrm>
            <a:off x="9110662" y="3146970"/>
            <a:ext cx="2776537" cy="276999"/>
          </a:xfrm>
          <a:prstGeom prst="rect">
            <a:avLst/>
          </a:prstGeom>
          <a:noFill/>
        </p:spPr>
        <p:txBody>
          <a:bodyPr wrap="square">
            <a:spAutoFit/>
          </a:bodyPr>
          <a:lstStyle/>
          <a:p>
            <a:r>
              <a:rPr lang="en-US" sz="1200" b="1" dirty="0">
                <a:solidFill>
                  <a:srgbClr val="000000"/>
                </a:solidFill>
                <a:ea typeface="黑体" panose="02010609060101010101" pitchFamily="49" charset="-122"/>
                <a:hlinkClick r:id="rId10"/>
              </a:rPr>
              <a:t>Attention Is All You Need</a:t>
            </a:r>
            <a:r>
              <a:rPr lang="en-US" altLang="zh-CN" sz="1200" b="1" dirty="0">
                <a:solidFill>
                  <a:srgbClr val="000000"/>
                </a:solidFill>
                <a:ea typeface="黑体" panose="02010609060101010101" pitchFamily="49" charset="-122"/>
              </a:rPr>
              <a:t>,</a:t>
            </a:r>
            <a:r>
              <a:rPr lang="zh-CN" altLang="en-US" sz="1200" b="1" dirty="0">
                <a:solidFill>
                  <a:srgbClr val="000000"/>
                </a:solidFill>
                <a:ea typeface="黑体" panose="02010609060101010101" pitchFamily="49" charset="-122"/>
              </a:rPr>
              <a:t> </a:t>
            </a:r>
            <a:r>
              <a:rPr lang="en-US" altLang="zh-CN" sz="1200" b="1" dirty="0">
                <a:solidFill>
                  <a:srgbClr val="000000"/>
                </a:solidFill>
                <a:ea typeface="黑体" panose="02010609060101010101" pitchFamily="49" charset="-122"/>
              </a:rPr>
              <a:t>2017</a:t>
            </a:r>
            <a:endParaRPr lang="en-US" sz="1200" b="1" dirty="0">
              <a:solidFill>
                <a:srgbClr val="000000"/>
              </a:solidFill>
              <a:ea typeface="黑体" panose="02010609060101010101" pitchFamily="49" charset="-122"/>
            </a:endParaRPr>
          </a:p>
        </p:txBody>
      </p:sp>
      <p:pic>
        <p:nvPicPr>
          <p:cNvPr id="3086" name="Picture 14" descr="Tomas Mikolov - Czech Institute of Informatics, Robotics and Cybernetics |  LinkedIn">
            <a:extLst>
              <a:ext uri="{FF2B5EF4-FFF2-40B4-BE49-F238E27FC236}">
                <a16:creationId xmlns:a16="http://schemas.microsoft.com/office/drawing/2014/main" id="{E43230DF-CD3C-C4F8-B819-23CE3CB51C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9820" y="1246488"/>
            <a:ext cx="1396822" cy="15296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7C2CACFE-CD74-0B73-BD1D-92AEA8E798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6642" y="1384000"/>
            <a:ext cx="1078927" cy="1427418"/>
          </a:xfrm>
          <a:prstGeom prst="rect">
            <a:avLst/>
          </a:prstGeom>
        </p:spPr>
      </p:pic>
      <p:sp>
        <p:nvSpPr>
          <p:cNvPr id="48" name="TextBox 47">
            <a:extLst>
              <a:ext uri="{FF2B5EF4-FFF2-40B4-BE49-F238E27FC236}">
                <a16:creationId xmlns:a16="http://schemas.microsoft.com/office/drawing/2014/main" id="{CFE8CFC8-28B9-EA4C-5308-7D90899394EA}"/>
              </a:ext>
            </a:extLst>
          </p:cNvPr>
          <p:cNvSpPr txBox="1"/>
          <p:nvPr/>
        </p:nvSpPr>
        <p:spPr>
          <a:xfrm>
            <a:off x="5458456" y="3165037"/>
            <a:ext cx="2745234" cy="276999"/>
          </a:xfrm>
          <a:prstGeom prst="rect">
            <a:avLst/>
          </a:prstGeom>
          <a:noFill/>
        </p:spPr>
        <p:txBody>
          <a:bodyPr wrap="square">
            <a:spAutoFit/>
          </a:bodyPr>
          <a:lstStyle/>
          <a:p>
            <a:r>
              <a:rPr lang="en-US" sz="1200" b="1" dirty="0"/>
              <a:t>Tomas </a:t>
            </a:r>
            <a:r>
              <a:rPr lang="en-US" sz="1200" b="1" dirty="0" err="1"/>
              <a:t>Mikolov</a:t>
            </a:r>
            <a:r>
              <a:rPr lang="en-US" sz="1200" b="1" dirty="0"/>
              <a:t>,</a:t>
            </a:r>
            <a:r>
              <a:rPr lang="zh-CN" altLang="en-US" sz="1200" b="1" dirty="0"/>
              <a:t> </a:t>
            </a:r>
            <a:r>
              <a:rPr lang="en-US" altLang="zh-CN" sz="1200" b="1" dirty="0"/>
              <a:t>word2vec,</a:t>
            </a:r>
            <a:r>
              <a:rPr lang="zh-CN" altLang="en-US" sz="1200" b="1" dirty="0"/>
              <a:t> </a:t>
            </a:r>
            <a:r>
              <a:rPr lang="en-US" altLang="zh-CN" sz="1200" b="1" dirty="0"/>
              <a:t>2013</a:t>
            </a:r>
            <a:endParaRPr lang="en-US" sz="1200" b="1" dirty="0"/>
          </a:p>
        </p:txBody>
      </p:sp>
      <p:pic>
        <p:nvPicPr>
          <p:cNvPr id="1026" name="Picture 2" descr="undefined">
            <a:extLst>
              <a:ext uri="{FF2B5EF4-FFF2-40B4-BE49-F238E27FC236}">
                <a16:creationId xmlns:a16="http://schemas.microsoft.com/office/drawing/2014/main" id="{44B2B0AC-0694-D04F-B24E-50A682A747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6694" y="2136362"/>
            <a:ext cx="1080721" cy="7396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762AE06-C182-3648-8DBE-E43EFB5C7765}"/>
              </a:ext>
            </a:extLst>
          </p:cNvPr>
          <p:cNvSpPr txBox="1"/>
          <p:nvPr/>
        </p:nvSpPr>
        <p:spPr>
          <a:xfrm>
            <a:off x="2723326" y="3153607"/>
            <a:ext cx="2523044" cy="276999"/>
          </a:xfrm>
          <a:prstGeom prst="rect">
            <a:avLst/>
          </a:prstGeom>
          <a:noFill/>
        </p:spPr>
        <p:txBody>
          <a:bodyPr wrap="square">
            <a:spAutoFit/>
          </a:bodyPr>
          <a:lstStyle/>
          <a:p>
            <a:r>
              <a:rPr lang="en-US" altLang="zh-CN" sz="1200" b="1" dirty="0"/>
              <a:t>Sepp Hochreiter,</a:t>
            </a:r>
            <a:r>
              <a:rPr lang="zh-CN" altLang="en-US" sz="1200" b="1" dirty="0"/>
              <a:t> </a:t>
            </a:r>
            <a:r>
              <a:rPr lang="en-US" altLang="zh-CN" sz="1200" b="1" dirty="0"/>
              <a:t>LTSM,</a:t>
            </a:r>
            <a:r>
              <a:rPr lang="zh-CN" altLang="en-US" sz="1200" b="1" dirty="0"/>
              <a:t> </a:t>
            </a:r>
            <a:r>
              <a:rPr lang="en-US" altLang="zh-CN" sz="1200" b="1" dirty="0"/>
              <a:t>1996</a:t>
            </a:r>
            <a:endParaRPr lang="en-US" sz="1200" b="1" dirty="0"/>
          </a:p>
        </p:txBody>
      </p:sp>
      <p:pic>
        <p:nvPicPr>
          <p:cNvPr id="1028" name="Picture 4">
            <a:extLst>
              <a:ext uri="{FF2B5EF4-FFF2-40B4-BE49-F238E27FC236}">
                <a16:creationId xmlns:a16="http://schemas.microsoft.com/office/drawing/2014/main" id="{298617B7-91DC-F84E-A142-2DEC02554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9557" y="1247380"/>
            <a:ext cx="1068614" cy="1602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F165BF4-E8F4-F24E-B952-48B88828D7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1456" y="1246488"/>
            <a:ext cx="1218752" cy="81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3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pic>
        <p:nvPicPr>
          <p:cNvPr id="11" name="Picture 10">
            <a:extLst>
              <a:ext uri="{FF2B5EF4-FFF2-40B4-BE49-F238E27FC236}">
                <a16:creationId xmlns:a16="http://schemas.microsoft.com/office/drawing/2014/main" id="{80CF78B8-BEDF-9DAE-D0CC-180BCDA6F670}"/>
              </a:ext>
            </a:extLst>
          </p:cNvPr>
          <p:cNvPicPr>
            <a:picLocks noChangeAspect="1"/>
          </p:cNvPicPr>
          <p:nvPr/>
        </p:nvPicPr>
        <p:blipFill rotWithShape="1">
          <a:blip r:embed="rId3">
            <a:extLst>
              <a:ext uri="{28A0092B-C50C-407E-A947-70E740481C1C}">
                <a14:useLocalDpi xmlns:a14="http://schemas.microsoft.com/office/drawing/2010/main" val="0"/>
              </a:ext>
            </a:extLst>
          </a:blip>
          <a:srcRect t="30818" b="4242"/>
          <a:stretch/>
        </p:blipFill>
        <p:spPr>
          <a:xfrm>
            <a:off x="806032" y="1051935"/>
            <a:ext cx="10175257" cy="3659041"/>
          </a:xfrm>
          <a:prstGeom prst="rect">
            <a:avLst/>
          </a:prstGeom>
        </p:spPr>
      </p:pic>
      <p:sp>
        <p:nvSpPr>
          <p:cNvPr id="13" name="TextBox 12">
            <a:extLst>
              <a:ext uri="{FF2B5EF4-FFF2-40B4-BE49-F238E27FC236}">
                <a16:creationId xmlns:a16="http://schemas.microsoft.com/office/drawing/2014/main" id="{F18E2243-ACDF-1DF7-FB98-3C45F5F04868}"/>
              </a:ext>
            </a:extLst>
          </p:cNvPr>
          <p:cNvSpPr txBox="1"/>
          <p:nvPr/>
        </p:nvSpPr>
        <p:spPr>
          <a:xfrm>
            <a:off x="7050843" y="4913948"/>
            <a:ext cx="3930446" cy="461665"/>
          </a:xfrm>
          <a:prstGeom prst="rect">
            <a:avLst/>
          </a:prstGeom>
          <a:noFill/>
        </p:spPr>
        <p:txBody>
          <a:bodyPr wrap="square">
            <a:spAutoFit/>
          </a:bodyPr>
          <a:lstStyle/>
          <a:p>
            <a:pPr marL="285750" indent="-285750">
              <a:buFont typeface="Arial" panose="020B0604020202020204" pitchFamily="34" charset="0"/>
              <a:buChar char="•"/>
            </a:pPr>
            <a:r>
              <a:rPr lang="en-US" sz="1200" dirty="0"/>
              <a:t> </a:t>
            </a:r>
            <a:r>
              <a:rPr lang="en-US" altLang="zh-CN" sz="1200" dirty="0"/>
              <a:t>By</a:t>
            </a:r>
            <a:r>
              <a:rPr lang="zh-CN" altLang="en-US" sz="1200" dirty="0"/>
              <a:t> </a:t>
            </a:r>
            <a:r>
              <a:rPr lang="en-US" altLang="zh-CN" sz="1200" dirty="0"/>
              <a:t>J</a:t>
            </a:r>
            <a:r>
              <a:rPr lang="en-US" sz="1200" dirty="0"/>
              <a:t>ustin Milner</a:t>
            </a:r>
            <a:r>
              <a:rPr lang="en-US" altLang="zh-CN" sz="1200" dirty="0"/>
              <a:t>,</a:t>
            </a:r>
            <a:r>
              <a:rPr lang="zh-CN" altLang="en-US" sz="1200" dirty="0"/>
              <a:t> </a:t>
            </a:r>
            <a:r>
              <a:rPr lang="en-US" altLang="zh-CN" sz="1200" dirty="0">
                <a:hlinkClick r:id="rId4"/>
              </a:rPr>
              <a:t>https://time.graphics/line/815425</a:t>
            </a:r>
            <a:endParaRPr lang="en-US" altLang="zh-CN" sz="1200" dirty="0"/>
          </a:p>
          <a:p>
            <a:pPr marL="285750" indent="-285750">
              <a:buFont typeface="Arial" panose="020B0604020202020204" pitchFamily="34" charset="0"/>
              <a:buChar char="•"/>
            </a:pPr>
            <a:r>
              <a:rPr lang="en-CN" sz="1200" dirty="0">
                <a:hlinkClick r:id="rId5"/>
              </a:rPr>
              <a:t>https://ai.v-gar.de/ml/transformer/timeline/</a:t>
            </a:r>
            <a:r>
              <a:rPr lang="zh-CN" altLang="en-US" sz="1200" dirty="0"/>
              <a:t>  </a:t>
            </a:r>
            <a:endParaRPr lang="en-CN" sz="1200" dirty="0"/>
          </a:p>
        </p:txBody>
      </p:sp>
      <p:sp>
        <p:nvSpPr>
          <p:cNvPr id="15" name="TextBox 14">
            <a:extLst>
              <a:ext uri="{FF2B5EF4-FFF2-40B4-BE49-F238E27FC236}">
                <a16:creationId xmlns:a16="http://schemas.microsoft.com/office/drawing/2014/main" id="{0D99F90E-5186-E3AA-30D5-A04E8F0C7679}"/>
              </a:ext>
            </a:extLst>
          </p:cNvPr>
          <p:cNvSpPr txBox="1"/>
          <p:nvPr/>
        </p:nvSpPr>
        <p:spPr>
          <a:xfrm>
            <a:off x="420855" y="4821828"/>
            <a:ext cx="5764285" cy="18762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dirty="0"/>
              <a:t>Bert,</a:t>
            </a:r>
            <a:r>
              <a:rPr lang="zh-CN" altLang="en-US" sz="2000" dirty="0"/>
              <a:t> </a:t>
            </a:r>
            <a:r>
              <a:rPr lang="en-US" altLang="zh-CN" sz="2000" dirty="0"/>
              <a:t>ELMo</a:t>
            </a:r>
          </a:p>
          <a:p>
            <a:pPr marL="285750" indent="-285750">
              <a:lnSpc>
                <a:spcPct val="150000"/>
              </a:lnSpc>
              <a:buFont typeface="Arial" panose="020B0604020202020204" pitchFamily="34" charset="0"/>
              <a:buChar char="•"/>
            </a:pPr>
            <a:r>
              <a:rPr lang="en-US" altLang="zh-CN" sz="2000" dirty="0"/>
              <a:t>GPT-1,2,3</a:t>
            </a:r>
          </a:p>
          <a:p>
            <a:pPr marL="285750" indent="-285750">
              <a:lnSpc>
                <a:spcPct val="150000"/>
              </a:lnSpc>
              <a:buFont typeface="Arial" panose="020B0604020202020204" pitchFamily="34" charset="0"/>
              <a:buChar char="•"/>
            </a:pPr>
            <a:r>
              <a:rPr lang="en-US" altLang="zh-CN" sz="2000" dirty="0"/>
              <a:t>ChatGPT,</a:t>
            </a:r>
            <a:r>
              <a:rPr lang="zh-CN" altLang="en-US" sz="2000" dirty="0"/>
              <a:t> </a:t>
            </a:r>
            <a:r>
              <a:rPr lang="en-US" altLang="zh-CN" sz="2000" dirty="0"/>
              <a:t>GPT-4:</a:t>
            </a:r>
            <a:r>
              <a:rPr lang="zh-CN" altLang="en-US" sz="2000" dirty="0"/>
              <a:t> </a:t>
            </a:r>
            <a:r>
              <a:rPr lang="en-US" altLang="zh-CN" sz="2000" dirty="0">
                <a:hlinkClick r:id="rId6"/>
              </a:rPr>
              <a:t>https://chat.openai.com/</a:t>
            </a:r>
            <a:r>
              <a:rPr lang="zh-CN" altLang="en-US" sz="2000" dirty="0"/>
              <a:t> </a:t>
            </a:r>
            <a:endParaRPr lang="en-US" altLang="zh-CN" sz="2000" dirty="0"/>
          </a:p>
          <a:p>
            <a:pPr marL="285750" indent="-285750">
              <a:lnSpc>
                <a:spcPct val="150000"/>
              </a:lnSpc>
              <a:buFont typeface="Arial" panose="020B0604020202020204" pitchFamily="34" charset="0"/>
              <a:buChar char="•"/>
            </a:pPr>
            <a:r>
              <a:rPr lang="en-US" altLang="zh-CN" sz="2000" dirty="0"/>
              <a:t>Sora:</a:t>
            </a:r>
            <a:r>
              <a:rPr lang="zh-CN" altLang="en-US" sz="2000" dirty="0"/>
              <a:t> </a:t>
            </a:r>
            <a:r>
              <a:rPr lang="en-CN" sz="2000" dirty="0">
                <a:hlinkClick r:id="rId7"/>
              </a:rPr>
              <a:t>https://openai.com/sora</a:t>
            </a:r>
            <a:r>
              <a:rPr lang="zh-CN" altLang="en-US" sz="2000" dirty="0"/>
              <a:t> </a:t>
            </a:r>
            <a:endParaRPr lang="en-CN" sz="2000" dirty="0"/>
          </a:p>
        </p:txBody>
      </p:sp>
    </p:spTree>
    <p:extLst>
      <p:ext uri="{BB962C8B-B14F-4D97-AF65-F5344CB8AC3E}">
        <p14:creationId xmlns:p14="http://schemas.microsoft.com/office/powerpoint/2010/main" val="3291310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10" name="TextBox 9">
            <a:extLst>
              <a:ext uri="{FF2B5EF4-FFF2-40B4-BE49-F238E27FC236}">
                <a16:creationId xmlns:a16="http://schemas.microsoft.com/office/drawing/2014/main" id="{2045A332-56E4-164D-870B-90362994A849}"/>
              </a:ext>
            </a:extLst>
          </p:cNvPr>
          <p:cNvSpPr txBox="1"/>
          <p:nvPr/>
        </p:nvSpPr>
        <p:spPr>
          <a:xfrm>
            <a:off x="7885322" y="6327890"/>
            <a:ext cx="4001877" cy="369332"/>
          </a:xfrm>
          <a:prstGeom prst="rect">
            <a:avLst/>
          </a:prstGeom>
          <a:noFill/>
        </p:spPr>
        <p:txBody>
          <a:bodyPr wrap="square">
            <a:spAutoFit/>
          </a:bodyPr>
          <a:lstStyle/>
          <a:p>
            <a:r>
              <a:rPr lang="en-CN" dirty="0">
                <a:hlinkClick r:id="rId3"/>
              </a:rPr>
              <a:t>A Survey of Large Language Models</a:t>
            </a:r>
            <a:endParaRPr lang="en-CN" dirty="0"/>
          </a:p>
        </p:txBody>
      </p:sp>
      <p:pic>
        <p:nvPicPr>
          <p:cNvPr id="4" name="Picture 3">
            <a:extLst>
              <a:ext uri="{FF2B5EF4-FFF2-40B4-BE49-F238E27FC236}">
                <a16:creationId xmlns:a16="http://schemas.microsoft.com/office/drawing/2014/main" id="{1CB9F015-37DA-75BA-6532-F0E6766C2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5" y="1218718"/>
            <a:ext cx="11431558" cy="4596908"/>
          </a:xfrm>
          <a:prstGeom prst="rect">
            <a:avLst/>
          </a:prstGeom>
        </p:spPr>
      </p:pic>
    </p:spTree>
    <p:extLst>
      <p:ext uri="{BB962C8B-B14F-4D97-AF65-F5344CB8AC3E}">
        <p14:creationId xmlns:p14="http://schemas.microsoft.com/office/powerpoint/2010/main" val="165555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5F09-C1AF-49B4-67AC-982C96A9A504}"/>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next?</a:t>
            </a:r>
            <a:endParaRPr lang="en-CN" dirty="0"/>
          </a:p>
        </p:txBody>
      </p:sp>
      <p:sp>
        <p:nvSpPr>
          <p:cNvPr id="4" name="Slide Number Placeholder 3">
            <a:extLst>
              <a:ext uri="{FF2B5EF4-FFF2-40B4-BE49-F238E27FC236}">
                <a16:creationId xmlns:a16="http://schemas.microsoft.com/office/drawing/2014/main" id="{3DBB005C-04D3-9993-8686-A159031716BE}"/>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sp>
        <p:nvSpPr>
          <p:cNvPr id="8" name="Content Placeholder 7">
            <a:extLst>
              <a:ext uri="{FF2B5EF4-FFF2-40B4-BE49-F238E27FC236}">
                <a16:creationId xmlns:a16="http://schemas.microsoft.com/office/drawing/2014/main" id="{8D19D9DE-7C96-EB95-83A0-0CECEA360BC7}"/>
              </a:ext>
            </a:extLst>
          </p:cNvPr>
          <p:cNvSpPr>
            <a:spLocks noGrp="1"/>
          </p:cNvSpPr>
          <p:nvPr>
            <p:ph idx="1"/>
          </p:nvPr>
        </p:nvSpPr>
        <p:spPr>
          <a:xfrm>
            <a:off x="517525" y="1257587"/>
            <a:ext cx="8497079" cy="610388"/>
          </a:xfrm>
        </p:spPr>
        <p:txBody>
          <a:bodyPr>
            <a:normAutofit/>
          </a:bodyPr>
          <a:lstStyle/>
          <a:p>
            <a:r>
              <a:rPr lang="en-US" altLang="zh-CN" sz="2400" dirty="0">
                <a:hlinkClick r:id="rId3"/>
              </a:rPr>
              <a:t>Sparks</a:t>
            </a:r>
            <a:r>
              <a:rPr lang="zh-CN" altLang="en-US" sz="2400" dirty="0">
                <a:hlinkClick r:id="rId3"/>
              </a:rPr>
              <a:t> </a:t>
            </a:r>
            <a:r>
              <a:rPr lang="en-US" altLang="zh-CN" sz="2400" dirty="0">
                <a:hlinkClick r:id="rId3"/>
              </a:rPr>
              <a:t>of</a:t>
            </a:r>
            <a:r>
              <a:rPr lang="zh-CN" altLang="en-US" sz="2400" dirty="0">
                <a:hlinkClick r:id="rId3"/>
              </a:rPr>
              <a:t> </a:t>
            </a:r>
            <a:r>
              <a:rPr lang="en-US" altLang="zh-CN" sz="2400" dirty="0">
                <a:hlinkClick r:id="rId3"/>
              </a:rPr>
              <a:t>Artificial</a:t>
            </a:r>
            <a:r>
              <a:rPr lang="zh-CN" altLang="en-US" sz="2400" dirty="0">
                <a:hlinkClick r:id="rId3"/>
              </a:rPr>
              <a:t> </a:t>
            </a:r>
            <a:r>
              <a:rPr lang="en-US" altLang="zh-CN" sz="2400" dirty="0">
                <a:hlinkClick r:id="rId3"/>
              </a:rPr>
              <a:t>General</a:t>
            </a:r>
            <a:r>
              <a:rPr lang="zh-CN" altLang="en-US" sz="2400" dirty="0">
                <a:hlinkClick r:id="rId3"/>
              </a:rPr>
              <a:t> </a:t>
            </a:r>
            <a:r>
              <a:rPr lang="en-US" altLang="zh-CN" sz="2400" dirty="0">
                <a:hlinkClick r:id="rId3"/>
              </a:rPr>
              <a:t>Intelligence</a:t>
            </a:r>
            <a:r>
              <a:rPr lang="zh-CN" altLang="en-US" sz="2400" dirty="0">
                <a:hlinkClick r:id="rId3"/>
              </a:rPr>
              <a:t> </a:t>
            </a:r>
            <a:r>
              <a:rPr lang="en-US" altLang="zh-CN" sz="2400" dirty="0">
                <a:hlinkClick r:id="rId3"/>
              </a:rPr>
              <a:t>(AGI)</a:t>
            </a:r>
            <a:endParaRPr lang="en-CN" sz="2400" dirty="0"/>
          </a:p>
        </p:txBody>
      </p:sp>
      <p:pic>
        <p:nvPicPr>
          <p:cNvPr id="9" name="Content Placeholder 5">
            <a:extLst>
              <a:ext uri="{FF2B5EF4-FFF2-40B4-BE49-F238E27FC236}">
                <a16:creationId xmlns:a16="http://schemas.microsoft.com/office/drawing/2014/main" id="{192E3DF3-DECC-1486-FB7C-3FB390D8754D}"/>
              </a:ext>
            </a:extLst>
          </p:cNvPr>
          <p:cNvPicPr>
            <a:picLocks noChangeAspect="1"/>
          </p:cNvPicPr>
          <p:nvPr/>
        </p:nvPicPr>
        <p:blipFill rotWithShape="1">
          <a:blip r:embed="rId4">
            <a:extLst>
              <a:ext uri="{28A0092B-C50C-407E-A947-70E740481C1C}">
                <a14:useLocalDpi xmlns:a14="http://schemas.microsoft.com/office/drawing/2010/main" val="0"/>
              </a:ext>
            </a:extLst>
          </a:blip>
          <a:srcRect b="63879"/>
          <a:stretch/>
        </p:blipFill>
        <p:spPr>
          <a:xfrm>
            <a:off x="2924956" y="1903126"/>
            <a:ext cx="6485027" cy="1769172"/>
          </a:xfrm>
          <a:prstGeom prst="rect">
            <a:avLst/>
          </a:prstGeom>
        </p:spPr>
      </p:pic>
      <p:sp>
        <p:nvSpPr>
          <p:cNvPr id="16" name="Content Placeholder 7">
            <a:extLst>
              <a:ext uri="{FF2B5EF4-FFF2-40B4-BE49-F238E27FC236}">
                <a16:creationId xmlns:a16="http://schemas.microsoft.com/office/drawing/2014/main" id="{EFDB0DD4-F67D-081A-E6C1-1BF47251AA0E}"/>
              </a:ext>
            </a:extLst>
          </p:cNvPr>
          <p:cNvSpPr txBox="1">
            <a:spLocks/>
          </p:cNvSpPr>
          <p:nvPr/>
        </p:nvSpPr>
        <p:spPr>
          <a:xfrm>
            <a:off x="517525" y="3883832"/>
            <a:ext cx="11064875" cy="59318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Prompt:</a:t>
            </a:r>
            <a:r>
              <a:rPr lang="zh-CN" altLang="en-US" sz="2400" dirty="0"/>
              <a:t> “</a:t>
            </a:r>
            <a:r>
              <a:rPr lang="en-US" altLang="zh-CN" sz="2400" dirty="0"/>
              <a:t>Draw a unicorn in TikZ</a:t>
            </a:r>
            <a:r>
              <a:rPr lang="zh-CN" altLang="en-US" sz="2400" dirty="0"/>
              <a:t>”</a:t>
            </a:r>
            <a:r>
              <a:rPr lang="en-US" altLang="zh-CN" sz="2400" dirty="0"/>
              <a:t> </a:t>
            </a:r>
            <a:r>
              <a:rPr lang="en-US" altLang="zh-CN" sz="1200" dirty="0"/>
              <a:t>(Query GPT-4 at roughly equal time intervals while the system was being refined)</a:t>
            </a:r>
            <a:endParaRPr lang="en-US" altLang="zh-CN" sz="2400" dirty="0"/>
          </a:p>
        </p:txBody>
      </p:sp>
      <p:pic>
        <p:nvPicPr>
          <p:cNvPr id="20" name="Picture 19">
            <a:extLst>
              <a:ext uri="{FF2B5EF4-FFF2-40B4-BE49-F238E27FC236}">
                <a16:creationId xmlns:a16="http://schemas.microsoft.com/office/drawing/2014/main" id="{732883B9-8CC4-D115-CA3A-1431D87E0C45}"/>
              </a:ext>
            </a:extLst>
          </p:cNvPr>
          <p:cNvPicPr>
            <a:picLocks noChangeAspect="1"/>
          </p:cNvPicPr>
          <p:nvPr/>
        </p:nvPicPr>
        <p:blipFill rotWithShape="1">
          <a:blip r:embed="rId5">
            <a:extLst>
              <a:ext uri="{28A0092B-C50C-407E-A947-70E740481C1C}">
                <a14:useLocalDpi xmlns:a14="http://schemas.microsoft.com/office/drawing/2010/main" val="0"/>
              </a:ext>
            </a:extLst>
          </a:blip>
          <a:srcRect r="65819"/>
          <a:stretch/>
        </p:blipFill>
        <p:spPr>
          <a:xfrm>
            <a:off x="1106316" y="4840074"/>
            <a:ext cx="2656686" cy="1652801"/>
          </a:xfrm>
          <a:prstGeom prst="rect">
            <a:avLst/>
          </a:prstGeom>
          <a:ln>
            <a:noFill/>
          </a:ln>
          <a:effectLst>
            <a:softEdge rad="112500"/>
          </a:effectLst>
        </p:spPr>
      </p:pic>
      <p:pic>
        <p:nvPicPr>
          <p:cNvPr id="21" name="Picture 20">
            <a:extLst>
              <a:ext uri="{FF2B5EF4-FFF2-40B4-BE49-F238E27FC236}">
                <a16:creationId xmlns:a16="http://schemas.microsoft.com/office/drawing/2014/main" id="{0BA3B4F4-67B6-7E86-056D-085FF599A3F8}"/>
              </a:ext>
            </a:extLst>
          </p:cNvPr>
          <p:cNvPicPr>
            <a:picLocks noChangeAspect="1"/>
          </p:cNvPicPr>
          <p:nvPr/>
        </p:nvPicPr>
        <p:blipFill rotWithShape="1">
          <a:blip r:embed="rId5">
            <a:extLst>
              <a:ext uri="{28A0092B-C50C-407E-A947-70E740481C1C}">
                <a14:useLocalDpi xmlns:a14="http://schemas.microsoft.com/office/drawing/2010/main" val="0"/>
              </a:ext>
            </a:extLst>
          </a:blip>
          <a:srcRect l="33781" r="36808"/>
          <a:stretch/>
        </p:blipFill>
        <p:spPr>
          <a:xfrm>
            <a:off x="5024470" y="4840074"/>
            <a:ext cx="2286001" cy="1652801"/>
          </a:xfrm>
          <a:prstGeom prst="rect">
            <a:avLst/>
          </a:prstGeom>
          <a:ln>
            <a:noFill/>
          </a:ln>
          <a:effectLst>
            <a:softEdge rad="112500"/>
          </a:effectLst>
        </p:spPr>
      </p:pic>
      <p:pic>
        <p:nvPicPr>
          <p:cNvPr id="22" name="Picture 21">
            <a:extLst>
              <a:ext uri="{FF2B5EF4-FFF2-40B4-BE49-F238E27FC236}">
                <a16:creationId xmlns:a16="http://schemas.microsoft.com/office/drawing/2014/main" id="{04A057EA-89E4-0FBB-ACCB-C92B0B78D8BF}"/>
              </a:ext>
            </a:extLst>
          </p:cNvPr>
          <p:cNvPicPr>
            <a:picLocks noChangeAspect="1"/>
          </p:cNvPicPr>
          <p:nvPr/>
        </p:nvPicPr>
        <p:blipFill rotWithShape="1">
          <a:blip r:embed="rId5">
            <a:extLst>
              <a:ext uri="{28A0092B-C50C-407E-A947-70E740481C1C}">
                <a14:useLocalDpi xmlns:a14="http://schemas.microsoft.com/office/drawing/2010/main" val="0"/>
              </a:ext>
            </a:extLst>
          </a:blip>
          <a:srcRect l="68769"/>
          <a:stretch/>
        </p:blipFill>
        <p:spPr>
          <a:xfrm>
            <a:off x="8634725" y="4791106"/>
            <a:ext cx="2427393" cy="1652801"/>
          </a:xfrm>
          <a:prstGeom prst="rect">
            <a:avLst/>
          </a:prstGeom>
          <a:ln>
            <a:noFill/>
          </a:ln>
          <a:effectLst>
            <a:softEdge rad="112500"/>
          </a:effectLst>
        </p:spPr>
      </p:pic>
      <p:sp>
        <p:nvSpPr>
          <p:cNvPr id="23" name="Right Arrow 22">
            <a:extLst>
              <a:ext uri="{FF2B5EF4-FFF2-40B4-BE49-F238E27FC236}">
                <a16:creationId xmlns:a16="http://schemas.microsoft.com/office/drawing/2014/main" id="{37201D3D-5A9C-7FD6-D334-082A4C6A9350}"/>
              </a:ext>
            </a:extLst>
          </p:cNvPr>
          <p:cNvSpPr/>
          <p:nvPr/>
        </p:nvSpPr>
        <p:spPr>
          <a:xfrm>
            <a:off x="4076645" y="5364938"/>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423620CD-CF8B-7D71-90F7-54D1E31F3CFB}"/>
              </a:ext>
            </a:extLst>
          </p:cNvPr>
          <p:cNvSpPr/>
          <p:nvPr/>
        </p:nvSpPr>
        <p:spPr>
          <a:xfrm>
            <a:off x="7655507" y="5408377"/>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222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B06CB-91EC-4660-860B-5E5913C62640}"/>
              </a:ext>
            </a:extLst>
          </p:cNvPr>
          <p:cNvSpPr>
            <a:spLocks noGrp="1"/>
          </p:cNvSpPr>
          <p:nvPr>
            <p:ph type="title"/>
          </p:nvPr>
        </p:nvSpPr>
        <p:spPr/>
        <p:txBody>
          <a:bodyPr/>
          <a:lstStyle/>
          <a:p>
            <a:r>
              <a:rPr lang="en-US" altLang="zh-CN" dirty="0"/>
              <a:t>Text data</a:t>
            </a:r>
            <a:r>
              <a:rPr lang="zh-CN" altLang="en-US" dirty="0"/>
              <a:t> </a:t>
            </a:r>
            <a:r>
              <a:rPr lang="en-US" altLang="zh-CN" dirty="0"/>
              <a:t>–</a:t>
            </a:r>
            <a:r>
              <a:rPr lang="zh-CN" altLang="en-US" dirty="0"/>
              <a:t> </a:t>
            </a:r>
            <a:r>
              <a:rPr lang="en-US" altLang="zh-CN" dirty="0"/>
              <a:t>written</a:t>
            </a:r>
            <a:r>
              <a:rPr lang="zh-CN" altLang="en-US" dirty="0"/>
              <a:t> </a:t>
            </a:r>
            <a:r>
              <a:rPr lang="en-US" altLang="zh-CN" dirty="0"/>
              <a:t>text</a:t>
            </a:r>
            <a:endParaRPr lang="zh-CN" altLang="en-US" dirty="0"/>
          </a:p>
        </p:txBody>
      </p:sp>
      <p:sp>
        <p:nvSpPr>
          <p:cNvPr id="43" name="TextBox 17">
            <a:extLst>
              <a:ext uri="{FF2B5EF4-FFF2-40B4-BE49-F238E27FC236}">
                <a16:creationId xmlns:a16="http://schemas.microsoft.com/office/drawing/2014/main" id="{9EB88A13-3FE1-4E7B-AA82-515D7403E0DB}"/>
              </a:ext>
            </a:extLst>
          </p:cNvPr>
          <p:cNvSpPr txBox="1">
            <a:spLocks noChangeArrowheads="1"/>
          </p:cNvSpPr>
          <p:nvPr/>
        </p:nvSpPr>
        <p:spPr bwMode="auto">
          <a:xfrm>
            <a:off x="2390503" y="4246517"/>
            <a:ext cx="180838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Topics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People</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Events</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Products</a:t>
            </a:r>
          </a:p>
        </p:txBody>
      </p:sp>
      <p:sp>
        <p:nvSpPr>
          <p:cNvPr id="44" name="Rectangle 18">
            <a:extLst>
              <a:ext uri="{FF2B5EF4-FFF2-40B4-BE49-F238E27FC236}">
                <a16:creationId xmlns:a16="http://schemas.microsoft.com/office/drawing/2014/main" id="{C71ECD8D-387A-4339-826F-9BFD92D55D41}"/>
              </a:ext>
            </a:extLst>
          </p:cNvPr>
          <p:cNvSpPr>
            <a:spLocks noChangeArrowheads="1"/>
          </p:cNvSpPr>
          <p:nvPr/>
        </p:nvSpPr>
        <p:spPr bwMode="auto">
          <a:xfrm>
            <a:off x="2381235" y="1153719"/>
            <a:ext cx="209145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rPr>
              <a:t>Sources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Microblogs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Forums </a:t>
            </a:r>
          </a:p>
          <a:p>
            <a:pPr marL="457200" indent="-457200">
              <a:spcBef>
                <a:spcPct val="0"/>
              </a:spcBef>
              <a:defRPr/>
            </a:pPr>
            <a:r>
              <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rPr>
              <a:t>Reviews</a:t>
            </a:r>
          </a:p>
          <a:p>
            <a:pPr marL="457200" indent="-457200">
              <a:spcBef>
                <a:spcPct val="0"/>
              </a:spcBef>
              <a:defRPr/>
            </a:pPr>
            <a:r>
              <a:rPr lang="en-US" altLang="zh-CN" sz="2400" b="0" dirty="0">
                <a:solidFill>
                  <a:prstClr val="black"/>
                </a:solidFill>
                <a:latin typeface="+mn-lt"/>
                <a:ea typeface="黑体" panose="02010609060101010101" pitchFamily="49" charset="-122"/>
              </a:rPr>
              <a:t>Books</a:t>
            </a:r>
            <a:endParaRPr kumimoji="0" lang="en-US" altLang="en-US" sz="2800" b="0" i="0" u="none" strike="noStrike" kern="1200" cap="none" spc="0" normalizeH="0" baseline="0" noProof="0" dirty="0">
              <a:ln>
                <a:noFill/>
              </a:ln>
              <a:solidFill>
                <a:prstClr val="black"/>
              </a:solidFill>
              <a:effectLst/>
              <a:uLnTx/>
              <a:uFillTx/>
              <a:latin typeface="+mn-lt"/>
              <a:cs typeface="Arial" panose="020B0604020202020204" pitchFamily="34" charset="0"/>
            </a:endParaRPr>
          </a:p>
        </p:txBody>
      </p:sp>
      <p:pic>
        <p:nvPicPr>
          <p:cNvPr id="45" name="Picture 4" descr="http://upload.wikimedia.org/wikipedia/commons/thumb/a/a4/Hurricane_Katrina_August_28_2005_NASA.jpg/236px-Hurricane_Katrina_August_28_2005_NASA.jpg">
            <a:extLst>
              <a:ext uri="{FF2B5EF4-FFF2-40B4-BE49-F238E27FC236}">
                <a16:creationId xmlns:a16="http://schemas.microsoft.com/office/drawing/2014/main" id="{65F8DDA1-0951-4E4E-BDB6-1CC20ED721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7237125" y="3935179"/>
            <a:ext cx="1253994" cy="1620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Picture 2" descr="Text as Data – Website of the Text as Data Society">
            <a:extLst>
              <a:ext uri="{FF2B5EF4-FFF2-40B4-BE49-F238E27FC236}">
                <a16:creationId xmlns:a16="http://schemas.microsoft.com/office/drawing/2014/main" id="{D852208F-BAED-4E5C-A846-983052E16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984" y="2977475"/>
            <a:ext cx="2659805" cy="9018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or Two Months, I Got My News From Print Newspapers. Here&amp;#39;s What I Learned.  - The New York Times">
            <a:extLst>
              <a:ext uri="{FF2B5EF4-FFF2-40B4-BE49-F238E27FC236}">
                <a16:creationId xmlns:a16="http://schemas.microsoft.com/office/drawing/2014/main" id="{E0863869-EB0F-4911-9022-D04D9C49F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20" y="4370307"/>
            <a:ext cx="1568913" cy="16312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ocial Media Marketing for Businesses">
            <a:extLst>
              <a:ext uri="{FF2B5EF4-FFF2-40B4-BE49-F238E27FC236}">
                <a16:creationId xmlns:a16="http://schemas.microsoft.com/office/drawing/2014/main" id="{846CA12B-F576-491D-9619-F8180F9DE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779" y="4083731"/>
            <a:ext cx="2518011" cy="12510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English Wikipedia - Wikipedia">
            <a:extLst>
              <a:ext uri="{FF2B5EF4-FFF2-40B4-BE49-F238E27FC236}">
                <a16:creationId xmlns:a16="http://schemas.microsoft.com/office/drawing/2014/main" id="{AB056240-AB21-4BE8-8C3B-68BF85B1D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 y="1153719"/>
            <a:ext cx="1350781" cy="155113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Hijacked Reviews on Amazon Can Trick Shoppers - Consumer Reports">
            <a:extLst>
              <a:ext uri="{FF2B5EF4-FFF2-40B4-BE49-F238E27FC236}">
                <a16:creationId xmlns:a16="http://schemas.microsoft.com/office/drawing/2014/main" id="{877130A7-D43F-46F7-9B4E-52C8CF11F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5463" y="1153719"/>
            <a:ext cx="2525999" cy="141995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6" descr="Project Gutenberg - Yale University Library eBooks - Yale University  Library Research Guides at Yale University">
            <a:extLst>
              <a:ext uri="{FF2B5EF4-FFF2-40B4-BE49-F238E27FC236}">
                <a16:creationId xmlns:a16="http://schemas.microsoft.com/office/drawing/2014/main" id="{CD9E96D9-C1F0-4541-A7BE-87D0FDC0CE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5462" y="2675809"/>
            <a:ext cx="2513549" cy="1203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20 Free Big Data Sources Everyone Should Know">
            <a:extLst>
              <a:ext uri="{FF2B5EF4-FFF2-40B4-BE49-F238E27FC236}">
                <a16:creationId xmlns:a16="http://schemas.microsoft.com/office/drawing/2014/main" id="{BD8927A8-B68C-4F8B-A7CB-9A6B59D873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0888" y="1153719"/>
            <a:ext cx="2525999" cy="1560069"/>
          </a:xfrm>
          <a:prstGeom prst="rect">
            <a:avLst/>
          </a:prstGeom>
          <a:noFill/>
          <a:extLst>
            <a:ext uri="{909E8E84-426E-40DD-AFC4-6F175D3DCCD1}">
              <a14:hiddenFill xmlns:a14="http://schemas.microsoft.com/office/drawing/2010/main">
                <a:solidFill>
                  <a:srgbClr val="FFFFFF"/>
                </a:solidFill>
              </a14:hiddenFill>
            </a:ext>
          </a:extLst>
        </p:spPr>
      </p:pic>
      <p:sp>
        <p:nvSpPr>
          <p:cNvPr id="78" name="灯片编号占位符 77">
            <a:extLst>
              <a:ext uri="{FF2B5EF4-FFF2-40B4-BE49-F238E27FC236}">
                <a16:creationId xmlns:a16="http://schemas.microsoft.com/office/drawing/2014/main" id="{0020FD69-69D5-4A54-B911-D5208339C52D}"/>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pic>
        <p:nvPicPr>
          <p:cNvPr id="5122" name="Picture 2" descr="Maureen Corrigan's Best Books Of 2015: Short(ish) Books That Pack A Big  Punch : NPR">
            <a:extLst>
              <a:ext uri="{FF2B5EF4-FFF2-40B4-BE49-F238E27FC236}">
                <a16:creationId xmlns:a16="http://schemas.microsoft.com/office/drawing/2014/main" id="{1D75E07A-9182-F7FD-6528-75827FAD08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020" y="2829954"/>
            <a:ext cx="1309735" cy="9811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fficial White House presidential portrait. Head shot of Trump smiling in front of the U.S. flag, wearing a dark blue suit jacket with American flag lapel pin, white shirt, and light blue necktie.">
            <a:extLst>
              <a:ext uri="{FF2B5EF4-FFF2-40B4-BE49-F238E27FC236}">
                <a16:creationId xmlns:a16="http://schemas.microsoft.com/office/drawing/2014/main" id="{3299EEAC-00B2-A1AB-7BBC-D029F38FB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5462" y="4083731"/>
            <a:ext cx="1051757" cy="13338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2B473F-1B26-149D-8090-124419C2AA2D}"/>
              </a:ext>
            </a:extLst>
          </p:cNvPr>
          <p:cNvSpPr txBox="1"/>
          <p:nvPr/>
        </p:nvSpPr>
        <p:spPr>
          <a:xfrm>
            <a:off x="5278686" y="5656732"/>
            <a:ext cx="6791499" cy="866840"/>
          </a:xfrm>
          <a:prstGeom prst="rect">
            <a:avLst/>
          </a:prstGeom>
          <a:noFill/>
        </p:spPr>
        <p:txBody>
          <a:bodyPr wrap="square" rtlCol="0">
            <a:spAutoFit/>
          </a:bodyPr>
          <a:lstStyle/>
          <a:p>
            <a:pPr>
              <a:lnSpc>
                <a:spcPct val="150000"/>
              </a:lnSpc>
            </a:pPr>
            <a:r>
              <a:rPr lang="en-CN" dirty="0"/>
              <a:t>Task: find out the pre-training datasets of the following models</a:t>
            </a:r>
          </a:p>
          <a:p>
            <a:pPr marL="285750" indent="-285750">
              <a:lnSpc>
                <a:spcPct val="150000"/>
              </a:lnSpc>
              <a:buFont typeface="Arial" panose="020B0604020202020204" pitchFamily="34" charset="0"/>
              <a:buChar char="•"/>
            </a:pPr>
            <a:r>
              <a:rPr lang="en-CN" dirty="0"/>
              <a:t> </a:t>
            </a:r>
            <a:r>
              <a:rPr lang="en-US" dirty="0">
                <a:hlinkClick r:id="rId13"/>
              </a:rPr>
              <a:t>DeepSeek-V3</a:t>
            </a:r>
            <a:r>
              <a:rPr lang="en-US" dirty="0"/>
              <a:t>, </a:t>
            </a:r>
            <a:r>
              <a:rPr lang="en-US" dirty="0">
                <a:hlinkClick r:id="rId14"/>
              </a:rPr>
              <a:t>Qwen3</a:t>
            </a:r>
            <a:r>
              <a:rPr lang="en-US" dirty="0"/>
              <a:t>, </a:t>
            </a:r>
            <a:r>
              <a:rPr lang="en-US" dirty="0">
                <a:hlinkClick r:id="rId15"/>
              </a:rPr>
              <a:t>Llama 3</a:t>
            </a:r>
            <a:r>
              <a:rPr lang="en-US" dirty="0"/>
              <a:t>, </a:t>
            </a:r>
            <a:r>
              <a:rPr lang="en-US" dirty="0">
                <a:hlinkClick r:id="rId16"/>
              </a:rPr>
              <a:t>Gemini 2.5</a:t>
            </a:r>
            <a:r>
              <a:rPr lang="en-US" dirty="0"/>
              <a:t> </a:t>
            </a:r>
            <a:endParaRPr lang="en-CN" dirty="0"/>
          </a:p>
        </p:txBody>
      </p:sp>
      <p:pic>
        <p:nvPicPr>
          <p:cNvPr id="1026" name="Picture 2" descr="Happy Face GIFs | Tenor">
            <a:extLst>
              <a:ext uri="{FF2B5EF4-FFF2-40B4-BE49-F238E27FC236}">
                <a16:creationId xmlns:a16="http://schemas.microsoft.com/office/drawing/2014/main" id="{B050F63D-6498-F61E-1BCC-63DE295634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5831173"/>
            <a:ext cx="706686" cy="56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528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image</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6" y="1044905"/>
            <a:ext cx="7451903" cy="488925"/>
          </a:xfrm>
        </p:spPr>
        <p:txBody>
          <a:bodyPr>
            <a:noAutofit/>
          </a:bodyPr>
          <a:lstStyle/>
          <a:p>
            <a:r>
              <a:rPr lang="en-US" altLang="zh-CN" dirty="0"/>
              <a:t>Creating image from text</a:t>
            </a:r>
            <a:r>
              <a:rPr lang="zh-CN" altLang="en-US" dirty="0"/>
              <a:t> </a:t>
            </a:r>
            <a:r>
              <a:rPr lang="en-US" altLang="zh-CN" dirty="0"/>
              <a:t>IO (OpenAI,</a:t>
            </a:r>
            <a:r>
              <a:rPr lang="zh-CN" altLang="en-US" dirty="0"/>
              <a:t> </a:t>
            </a:r>
            <a:r>
              <a:rPr lang="en-US" altLang="zh-CN" dirty="0"/>
              <a:t>Sora)</a:t>
            </a:r>
            <a:endParaRPr lang="en-CN"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pic>
        <p:nvPicPr>
          <p:cNvPr id="7170" name="Picture 2">
            <a:extLst>
              <a:ext uri="{FF2B5EF4-FFF2-40B4-BE49-F238E27FC236}">
                <a16:creationId xmlns:a16="http://schemas.microsoft.com/office/drawing/2014/main" id="{F77D0345-7947-B533-BBA9-7BF354E29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309"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3BBAB1-3960-E413-4604-9DC8EB819280}"/>
              </a:ext>
            </a:extLst>
          </p:cNvPr>
          <p:cNvSpPr txBox="1"/>
          <p:nvPr/>
        </p:nvSpPr>
        <p:spPr>
          <a:xfrm>
            <a:off x="3983567" y="1742136"/>
            <a:ext cx="4353075" cy="923330"/>
          </a:xfrm>
          <a:prstGeom prst="rect">
            <a:avLst/>
          </a:prstGeom>
          <a:noFill/>
        </p:spPr>
        <p:txBody>
          <a:bodyPr wrap="square">
            <a:spAutoFit/>
          </a:bodyPr>
          <a:lstStyle/>
          <a:p>
            <a:pPr algn="ctr"/>
            <a:r>
              <a:rPr lang="en-US" dirty="0"/>
              <a:t>A snowy mountain village with cozy cabins and a northern lights display, high detail and photorealistic </a:t>
            </a:r>
            <a:r>
              <a:rPr lang="en-US" dirty="0" err="1"/>
              <a:t>dslr</a:t>
            </a:r>
            <a:r>
              <a:rPr lang="en-US" dirty="0"/>
              <a:t>, 50mm f/1.2</a:t>
            </a:r>
            <a:endParaRPr lang="en-CN" dirty="0"/>
          </a:p>
        </p:txBody>
      </p:sp>
      <p:sp>
        <p:nvSpPr>
          <p:cNvPr id="8" name="TextBox 7">
            <a:extLst>
              <a:ext uri="{FF2B5EF4-FFF2-40B4-BE49-F238E27FC236}">
                <a16:creationId xmlns:a16="http://schemas.microsoft.com/office/drawing/2014/main" id="{E9CC37B8-2A7F-B07B-0F89-3A575A12CFEC}"/>
              </a:ext>
            </a:extLst>
          </p:cNvPr>
          <p:cNvSpPr txBox="1"/>
          <p:nvPr/>
        </p:nvSpPr>
        <p:spPr>
          <a:xfrm>
            <a:off x="904596" y="1736791"/>
            <a:ext cx="2523922" cy="923330"/>
          </a:xfrm>
          <a:prstGeom prst="rect">
            <a:avLst/>
          </a:prstGeom>
          <a:noFill/>
        </p:spPr>
        <p:txBody>
          <a:bodyPr wrap="square">
            <a:spAutoFit/>
          </a:bodyPr>
          <a:lstStyle/>
          <a:p>
            <a:pPr algn="ctr"/>
            <a:r>
              <a:rPr lang="en-US" dirty="0"/>
              <a:t>Vibrant coral reef teeming with colorful fish and sea creatures</a:t>
            </a:r>
            <a:endParaRPr lang="en-CN" dirty="0"/>
          </a:p>
        </p:txBody>
      </p:sp>
      <p:pic>
        <p:nvPicPr>
          <p:cNvPr id="7172" name="Picture 4">
            <a:extLst>
              <a:ext uri="{FF2B5EF4-FFF2-40B4-BE49-F238E27FC236}">
                <a16:creationId xmlns:a16="http://schemas.microsoft.com/office/drawing/2014/main" id="{50B98BFE-4A54-0148-00B1-1ECFE4DA9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12CE87E-20EE-BE61-765D-241B1184D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79" y="2846136"/>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11A01D-2660-375E-6DF5-B1B7B75EFA88}"/>
              </a:ext>
            </a:extLst>
          </p:cNvPr>
          <p:cNvSpPr txBox="1"/>
          <p:nvPr/>
        </p:nvSpPr>
        <p:spPr>
          <a:xfrm>
            <a:off x="8439152" y="1742136"/>
            <a:ext cx="3429000" cy="923330"/>
          </a:xfrm>
          <a:prstGeom prst="rect">
            <a:avLst/>
          </a:prstGeom>
          <a:noFill/>
        </p:spPr>
        <p:txBody>
          <a:bodyPr wrap="square">
            <a:spAutoFit/>
          </a:bodyPr>
          <a:lstStyle/>
          <a:p>
            <a:pPr algn="ctr"/>
            <a:r>
              <a:rPr lang="en-US" dirty="0"/>
              <a:t>Close-up portrait shot of a woman in autumn, extreme detail, shallow depth of field</a:t>
            </a:r>
            <a:endParaRPr lang="en-CN" dirty="0"/>
          </a:p>
        </p:txBody>
      </p:sp>
    </p:spTree>
    <p:extLst>
      <p:ext uri="{BB962C8B-B14F-4D97-AF65-F5344CB8AC3E}">
        <p14:creationId xmlns:p14="http://schemas.microsoft.com/office/powerpoint/2010/main" val="40664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17323</TotalTime>
  <Words>3815</Words>
  <Application>Microsoft Macintosh PowerPoint</Application>
  <PresentationFormat>Widescreen</PresentationFormat>
  <Paragraphs>379</Paragraphs>
  <Slides>27</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DengXian</vt:lpstr>
      <vt:lpstr>DengXian</vt:lpstr>
      <vt:lpstr>Google Sans</vt:lpstr>
      <vt:lpstr>Microsoft YaHei</vt:lpstr>
      <vt:lpstr>黑体</vt:lpstr>
      <vt:lpstr>Arial</vt:lpstr>
      <vt:lpstr>Calibri</vt:lpstr>
      <vt:lpstr>Cambria Math</vt:lpstr>
      <vt:lpstr>Georgia</vt:lpstr>
      <vt:lpstr>Helvetica</vt:lpstr>
      <vt:lpstr>Roboto</vt:lpstr>
      <vt:lpstr>Tahoma</vt:lpstr>
      <vt:lpstr>Office 主题​​</vt:lpstr>
      <vt:lpstr>NLP and LLMs (CS40008.01) Lecture 01 – Introduction to NLP</vt:lpstr>
      <vt:lpstr>About me</vt:lpstr>
      <vt:lpstr>NLP history (1947-1969)</vt:lpstr>
      <vt:lpstr>NLP history (1970-2017)</vt:lpstr>
      <vt:lpstr>NLP history (2018-Now) - LLMs</vt:lpstr>
      <vt:lpstr>NLP history (2018-Now) - LLMs</vt:lpstr>
      <vt:lpstr>What is next?</vt:lpstr>
      <vt:lpstr>Text data – written text</vt:lpstr>
      <vt:lpstr>Tasks – text to image</vt:lpstr>
      <vt:lpstr>NLP is difficult!</vt:lpstr>
      <vt:lpstr>Ambiguities in English/Chinese</vt:lpstr>
      <vt:lpstr>Hard to inference</vt:lpstr>
      <vt:lpstr>Other difficulties</vt:lpstr>
      <vt:lpstr>NLP conferences and people</vt:lpstr>
      <vt:lpstr>Coursework</vt:lpstr>
      <vt:lpstr>Textbooks</vt:lpstr>
      <vt:lpstr>Other useful resources</vt:lpstr>
      <vt:lpstr>GPU resources</vt:lpstr>
      <vt:lpstr>Outline</vt:lpstr>
      <vt:lpstr>Tokenization</vt:lpstr>
      <vt:lpstr>Subword tokenization</vt:lpstr>
      <vt:lpstr>Subword tokenization - BPE</vt:lpstr>
      <vt:lpstr>Subword tokenization - BPE</vt:lpstr>
      <vt:lpstr>Subword tokenization - BPE</vt:lpstr>
      <vt:lpstr>Try BPE by yourself</vt:lpstr>
      <vt:lpstr>Outline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宝健 周</dc:creator>
  <cp:lastModifiedBy>Baojian Zhou</cp:lastModifiedBy>
  <cp:revision>2740</cp:revision>
  <dcterms:created xsi:type="dcterms:W3CDTF">2022-08-21T14:36:48Z</dcterms:created>
  <dcterms:modified xsi:type="dcterms:W3CDTF">2026-01-05T10:17:58Z</dcterms:modified>
</cp:coreProperties>
</file>